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 id="2147483672" r:id="rId2"/>
  </p:sldMasterIdLst>
  <p:notesMasterIdLst>
    <p:notesMasterId r:id="rId13"/>
  </p:notesMasterIdLst>
  <p:handoutMasterIdLst>
    <p:handoutMasterId r:id="rId14"/>
  </p:handoutMasterIdLst>
  <p:sldIdLst>
    <p:sldId id="256" r:id="rId3"/>
    <p:sldId id="288" r:id="rId4"/>
    <p:sldId id="290" r:id="rId5"/>
    <p:sldId id="293" r:id="rId6"/>
    <p:sldId id="294" r:id="rId7"/>
    <p:sldId id="295" r:id="rId8"/>
    <p:sldId id="297" r:id="rId9"/>
    <p:sldId id="298" r:id="rId10"/>
    <p:sldId id="301" r:id="rId11"/>
    <p:sldId id="299" r:id="rId12"/>
  </p:sldIdLst>
  <p:sldSz cx="16256000"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5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FCDE"/>
    <a:srgbClr val="EFB1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96" autoAdjust="0"/>
    <p:restoredTop sz="94660" autoAdjust="0"/>
  </p:normalViewPr>
  <p:slideViewPr>
    <p:cSldViewPr snapToGrid="0">
      <p:cViewPr varScale="1">
        <p:scale>
          <a:sx n="90" d="100"/>
          <a:sy n="90" d="100"/>
        </p:scale>
        <p:origin x="348" y="102"/>
      </p:cViewPr>
      <p:guideLst>
        <p:guide orient="horz" pos="2880"/>
        <p:guide pos="5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D61A3E-AC6E-4B60-95A4-C1B3371851F9}" type="datetimeFigureOut">
              <a:rPr kumimoji="1" lang="ja-JP" altLang="en-US" smtClean="0"/>
              <a:t>2024/5/31</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90A3E0-14E8-4BE6-85AB-5C5385A62A44}" type="slidenum">
              <a:rPr kumimoji="1" lang="ja-JP" altLang="en-US" smtClean="0"/>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C34F6E-DEEE-400C-92A1-19923C75B907}" type="datetimeFigureOut">
              <a:rPr kumimoji="1" lang="ja-JP" altLang="en-US" smtClean="0"/>
              <a:t>2024/5/31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23A1E1-D89E-4D9F-ACC7-724568FAD569}"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032000" y="1496484"/>
            <a:ext cx="12192000" cy="3183467"/>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2032000" y="4802717"/>
            <a:ext cx="12192000"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177365976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117832655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633200" y="486834"/>
            <a:ext cx="3505200"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17600" y="486834"/>
            <a:ext cx="10312400"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lvl="0"/>
            <a:endParaRPr lang="ja-JP" altLang="en-US" dirty="0">
              <a:latin typeface="Times New Roman" panose="02020603050405020304" pitchFamily="2" charset="0"/>
            </a:endParaRPr>
          </a:p>
        </p:txBody>
      </p:sp>
      <p:sp>
        <p:nvSpPr>
          <p:cNvPr id="5" name="Footer Placeholder 4"/>
          <p:cNvSpPr>
            <a:spLocks noGrp="1"/>
          </p:cNvSpPr>
          <p:nvPr>
            <p:ph type="ftr" sz="quarter" idx="11"/>
          </p:nvPr>
        </p:nvSpPr>
        <p:spPr/>
        <p:txBody>
          <a:bodyPr/>
          <a:lstStyle/>
          <a:p>
            <a:pPr lvl="0"/>
            <a:endParaRPr lang="ja-JP" altLang="en-US" dirty="0">
              <a:latin typeface="Times New Roman" panose="02020603050405020304" pitchFamily="2"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ja-JP" altLang="en-US" smtClean="0">
                <a:latin typeface="Times New Roman" panose="02020603050405020304" pitchFamily="2" charset="0"/>
              </a:rPr>
              <a:t>‹#›</a:t>
            </a:fld>
            <a:endParaRPr lang="ja-JP" altLang="en-US" dirty="0">
              <a:latin typeface="Times New Roman" panose="02020603050405020304" pitchFamily="2" charset="0"/>
            </a:endParaRPr>
          </a:p>
        </p:txBody>
      </p:sp>
    </p:spTree>
    <p:extLst>
      <p:ext uri="{BB962C8B-B14F-4D97-AF65-F5344CB8AC3E}">
        <p14:creationId xmlns:p14="http://schemas.microsoft.com/office/powerpoint/2010/main" val="348312419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32253" y="1496484"/>
            <a:ext cx="12193504" cy="3183467"/>
          </a:xfrm>
        </p:spPr>
        <p:txBody>
          <a:bodyPr anchor="b"/>
          <a:lstStyle>
            <a:lvl1pPr algn="ctr">
              <a:defRPr sz="2530"/>
            </a:lvl1pPr>
          </a:lstStyle>
          <a:p>
            <a:r>
              <a:rPr kumimoji="1" lang="ja-JP" altLang="en-US" dirty="0"/>
              <a:t>マスタ タイトルの書式設定</a:t>
            </a:r>
          </a:p>
        </p:txBody>
      </p:sp>
      <p:sp>
        <p:nvSpPr>
          <p:cNvPr id="3" name="サブタイトル 2"/>
          <p:cNvSpPr>
            <a:spLocks noGrp="1"/>
          </p:cNvSpPr>
          <p:nvPr>
            <p:ph type="subTitle" idx="1"/>
          </p:nvPr>
        </p:nvSpPr>
        <p:spPr>
          <a:xfrm>
            <a:off x="2032253" y="4802718"/>
            <a:ext cx="12193504" cy="2207683"/>
          </a:xfrm>
        </p:spPr>
        <p:txBody>
          <a:bodyPr/>
          <a:lstStyle>
            <a:lvl1pPr marL="0" indent="0" algn="ctr">
              <a:buNone/>
              <a:defRPr sz="1015"/>
            </a:lvl1pPr>
            <a:lvl2pPr marL="193040" indent="0" algn="ctr">
              <a:buNone/>
              <a:defRPr sz="845"/>
            </a:lvl2pPr>
            <a:lvl3pPr marL="386080" indent="0" algn="ctr">
              <a:buNone/>
              <a:defRPr sz="760"/>
            </a:lvl3pPr>
            <a:lvl4pPr marL="578485" indent="0" algn="ctr">
              <a:buNone/>
              <a:defRPr sz="675"/>
            </a:lvl4pPr>
            <a:lvl5pPr marL="771525" indent="0" algn="ctr">
              <a:buNone/>
              <a:defRPr sz="675"/>
            </a:lvl5pPr>
            <a:lvl6pPr marL="964565" indent="0" algn="ctr">
              <a:buNone/>
              <a:defRPr sz="675"/>
            </a:lvl6pPr>
            <a:lvl7pPr marL="1157605" indent="0" algn="ctr">
              <a:buNone/>
              <a:defRPr sz="675"/>
            </a:lvl7pPr>
            <a:lvl8pPr marL="1350645" indent="0" algn="ctr">
              <a:buNone/>
              <a:defRPr sz="675"/>
            </a:lvl8pPr>
            <a:lvl9pPr marL="1543050" indent="0" algn="ctr">
              <a:buNone/>
              <a:defRPr sz="675"/>
            </a:lvl9pPr>
          </a:lstStyle>
          <a:p>
            <a:r>
              <a:rPr kumimoji="1" lang="ja-JP" altLang="en-US" dirty="0"/>
              <a:t>マスタ サブタイトルの書式設定</a:t>
            </a:r>
          </a:p>
        </p:txBody>
      </p:sp>
      <p:sp>
        <p:nvSpPr>
          <p:cNvPr id="4" name="日付プレースホルダー 3"/>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313554251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413635792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9270" y="2279652"/>
            <a:ext cx="14022530" cy="3803649"/>
          </a:xfrm>
        </p:spPr>
        <p:txBody>
          <a:bodyPr anchor="b"/>
          <a:lstStyle>
            <a:lvl1pPr>
              <a:defRPr sz="2530"/>
            </a:lvl1pPr>
          </a:lstStyle>
          <a:p>
            <a:r>
              <a:rPr kumimoji="1" lang="ja-JP" altLang="en-US" dirty="0"/>
              <a:t>マスタ タイトルの書式設定</a:t>
            </a:r>
          </a:p>
        </p:txBody>
      </p:sp>
      <p:sp>
        <p:nvSpPr>
          <p:cNvPr id="3" name="テキスト プレースホルダー 2"/>
          <p:cNvSpPr>
            <a:spLocks noGrp="1"/>
          </p:cNvSpPr>
          <p:nvPr>
            <p:ph type="body" idx="1"/>
          </p:nvPr>
        </p:nvSpPr>
        <p:spPr>
          <a:xfrm>
            <a:off x="1109270" y="6119285"/>
            <a:ext cx="14022530" cy="2000249"/>
          </a:xfrm>
        </p:spPr>
        <p:txBody>
          <a:bodyPr/>
          <a:lstStyle>
            <a:lvl1pPr marL="0" indent="0">
              <a:buNone/>
              <a:defRPr sz="1015">
                <a:solidFill>
                  <a:schemeClr val="tx1">
                    <a:tint val="75000"/>
                  </a:schemeClr>
                </a:solidFill>
              </a:defRPr>
            </a:lvl1pPr>
            <a:lvl2pPr marL="193040" indent="0">
              <a:buNone/>
              <a:defRPr sz="845">
                <a:solidFill>
                  <a:schemeClr val="tx1">
                    <a:tint val="75000"/>
                  </a:schemeClr>
                </a:solidFill>
              </a:defRPr>
            </a:lvl2pPr>
            <a:lvl3pPr marL="386080" indent="0">
              <a:buNone/>
              <a:defRPr sz="760">
                <a:solidFill>
                  <a:schemeClr val="tx1">
                    <a:tint val="75000"/>
                  </a:schemeClr>
                </a:solidFill>
              </a:defRPr>
            </a:lvl3pPr>
            <a:lvl4pPr marL="578485" indent="0">
              <a:buNone/>
              <a:defRPr sz="675">
                <a:solidFill>
                  <a:schemeClr val="tx1">
                    <a:tint val="75000"/>
                  </a:schemeClr>
                </a:solidFill>
              </a:defRPr>
            </a:lvl4pPr>
            <a:lvl5pPr marL="771525" indent="0">
              <a:buNone/>
              <a:defRPr sz="675">
                <a:solidFill>
                  <a:schemeClr val="tx1">
                    <a:tint val="75000"/>
                  </a:schemeClr>
                </a:solidFill>
              </a:defRPr>
            </a:lvl5pPr>
            <a:lvl6pPr marL="964565" indent="0">
              <a:buNone/>
              <a:defRPr sz="675">
                <a:solidFill>
                  <a:schemeClr val="tx1">
                    <a:tint val="75000"/>
                  </a:schemeClr>
                </a:solidFill>
              </a:defRPr>
            </a:lvl6pPr>
            <a:lvl7pPr marL="1157605" indent="0">
              <a:buNone/>
              <a:defRPr sz="675">
                <a:solidFill>
                  <a:schemeClr val="tx1">
                    <a:tint val="75000"/>
                  </a:schemeClr>
                </a:solidFill>
              </a:defRPr>
            </a:lvl7pPr>
            <a:lvl8pPr marL="1350645" indent="0">
              <a:buNone/>
              <a:defRPr sz="675">
                <a:solidFill>
                  <a:schemeClr val="tx1">
                    <a:tint val="75000"/>
                  </a:schemeClr>
                </a:solidFill>
              </a:defRPr>
            </a:lvl8pPr>
            <a:lvl9pPr marL="1543050" indent="0">
              <a:buNone/>
              <a:defRPr sz="675">
                <a:solidFill>
                  <a:schemeClr val="tx1">
                    <a:tint val="75000"/>
                  </a:schemeClr>
                </a:solidFill>
              </a:defRPr>
            </a:lvl9pPr>
          </a:lstStyle>
          <a:p>
            <a:pPr lvl="0"/>
            <a:r>
              <a:rPr kumimoji="1" lang="ja-JP" altLang="en-US" dirty="0"/>
              <a:t>マスタ テキストの書式設定</a:t>
            </a:r>
          </a:p>
        </p:txBody>
      </p:sp>
      <p:sp>
        <p:nvSpPr>
          <p:cNvPr id="4" name="日付プレースホルダー 3"/>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61209963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
        <p:nvSpPr>
          <p:cNvPr id="3" name="コンテンツ プレースホルダー 2"/>
          <p:cNvSpPr>
            <a:spLocks noGrp="1"/>
          </p:cNvSpPr>
          <p:nvPr>
            <p:ph sz="half" idx="1"/>
          </p:nvPr>
        </p:nvSpPr>
        <p:spPr>
          <a:xfrm>
            <a:off x="812901" y="2133601"/>
            <a:ext cx="7169783" cy="6034617"/>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p:cNvSpPr>
            <a:spLocks noGrp="1"/>
          </p:cNvSpPr>
          <p:nvPr>
            <p:ph sz="half" idx="2"/>
          </p:nvPr>
        </p:nvSpPr>
        <p:spPr>
          <a:xfrm>
            <a:off x="8275326" y="2133601"/>
            <a:ext cx="7169783" cy="6034617"/>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ー 4"/>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28410426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119854" y="486834"/>
            <a:ext cx="14022530" cy="1767417"/>
          </a:xfrm>
        </p:spPr>
        <p:txBody>
          <a:bodyPr/>
          <a:lstStyle/>
          <a:p>
            <a:r>
              <a:rPr kumimoji="1" lang="ja-JP" altLang="en-US" dirty="0"/>
              <a:t>マスタ タイトルの書式設定</a:t>
            </a:r>
          </a:p>
        </p:txBody>
      </p:sp>
      <p:sp>
        <p:nvSpPr>
          <p:cNvPr id="3" name="テキスト プレースホルダー 2"/>
          <p:cNvSpPr>
            <a:spLocks noGrp="1"/>
          </p:cNvSpPr>
          <p:nvPr>
            <p:ph type="body" idx="1"/>
          </p:nvPr>
        </p:nvSpPr>
        <p:spPr>
          <a:xfrm>
            <a:off x="1119855" y="2241552"/>
            <a:ext cx="6877898" cy="1098549"/>
          </a:xfrm>
        </p:spPr>
        <p:txBody>
          <a:bodyPr anchor="b"/>
          <a:lstStyle>
            <a:lvl1pPr marL="0" indent="0">
              <a:buNone/>
              <a:defRPr sz="1015" b="1"/>
            </a:lvl1pPr>
            <a:lvl2pPr marL="193040" indent="0">
              <a:buNone/>
              <a:defRPr sz="845" b="1"/>
            </a:lvl2pPr>
            <a:lvl3pPr marL="386080" indent="0">
              <a:buNone/>
              <a:defRPr sz="760" b="1"/>
            </a:lvl3pPr>
            <a:lvl4pPr marL="578485" indent="0">
              <a:buNone/>
              <a:defRPr sz="675" b="1"/>
            </a:lvl4pPr>
            <a:lvl5pPr marL="771525" indent="0">
              <a:buNone/>
              <a:defRPr sz="675" b="1"/>
            </a:lvl5pPr>
            <a:lvl6pPr marL="964565" indent="0">
              <a:buNone/>
              <a:defRPr sz="675" b="1"/>
            </a:lvl6pPr>
            <a:lvl7pPr marL="1157605" indent="0">
              <a:buNone/>
              <a:defRPr sz="675" b="1"/>
            </a:lvl7pPr>
            <a:lvl8pPr marL="1350645" indent="0">
              <a:buNone/>
              <a:defRPr sz="675" b="1"/>
            </a:lvl8pPr>
            <a:lvl9pPr marL="1543050" indent="0">
              <a:buNone/>
              <a:defRPr sz="675" b="1"/>
            </a:lvl9pPr>
          </a:lstStyle>
          <a:p>
            <a:pPr lvl="0"/>
            <a:r>
              <a:rPr kumimoji="1" lang="ja-JP" altLang="en-US" dirty="0"/>
              <a:t>マスタ テキストの書式設定</a:t>
            </a:r>
          </a:p>
        </p:txBody>
      </p:sp>
      <p:sp>
        <p:nvSpPr>
          <p:cNvPr id="4" name="コンテンツ プレースホルダー 3"/>
          <p:cNvSpPr>
            <a:spLocks noGrp="1"/>
          </p:cNvSpPr>
          <p:nvPr>
            <p:ph sz="half" idx="2"/>
          </p:nvPr>
        </p:nvSpPr>
        <p:spPr>
          <a:xfrm>
            <a:off x="1119855" y="3340100"/>
            <a:ext cx="6877898" cy="4912784"/>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p:cNvSpPr>
            <a:spLocks noGrp="1"/>
          </p:cNvSpPr>
          <p:nvPr>
            <p:ph type="body" sz="quarter" idx="3"/>
          </p:nvPr>
        </p:nvSpPr>
        <p:spPr>
          <a:xfrm>
            <a:off x="8230617" y="2241552"/>
            <a:ext cx="6911769" cy="1098549"/>
          </a:xfrm>
        </p:spPr>
        <p:txBody>
          <a:bodyPr anchor="b"/>
          <a:lstStyle>
            <a:lvl1pPr marL="0" indent="0">
              <a:buNone/>
              <a:defRPr sz="1015" b="1"/>
            </a:lvl1pPr>
            <a:lvl2pPr marL="193040" indent="0">
              <a:buNone/>
              <a:defRPr sz="845" b="1"/>
            </a:lvl2pPr>
            <a:lvl3pPr marL="386080" indent="0">
              <a:buNone/>
              <a:defRPr sz="760" b="1"/>
            </a:lvl3pPr>
            <a:lvl4pPr marL="578485" indent="0">
              <a:buNone/>
              <a:defRPr sz="675" b="1"/>
            </a:lvl4pPr>
            <a:lvl5pPr marL="771525" indent="0">
              <a:buNone/>
              <a:defRPr sz="675" b="1"/>
            </a:lvl5pPr>
            <a:lvl6pPr marL="964565" indent="0">
              <a:buNone/>
              <a:defRPr sz="675" b="1"/>
            </a:lvl6pPr>
            <a:lvl7pPr marL="1157605" indent="0">
              <a:buNone/>
              <a:defRPr sz="675" b="1"/>
            </a:lvl7pPr>
            <a:lvl8pPr marL="1350645" indent="0">
              <a:buNone/>
              <a:defRPr sz="675" b="1"/>
            </a:lvl8pPr>
            <a:lvl9pPr marL="1543050" indent="0">
              <a:buNone/>
              <a:defRPr sz="675" b="1"/>
            </a:lvl9pPr>
          </a:lstStyle>
          <a:p>
            <a:pPr lvl="0"/>
            <a:r>
              <a:rPr kumimoji="1" lang="ja-JP" altLang="en-US" dirty="0"/>
              <a:t>マスタ テキストの書式設定</a:t>
            </a:r>
          </a:p>
        </p:txBody>
      </p:sp>
      <p:sp>
        <p:nvSpPr>
          <p:cNvPr id="6" name="コンテンツ プレースホルダー 5"/>
          <p:cNvSpPr>
            <a:spLocks noGrp="1"/>
          </p:cNvSpPr>
          <p:nvPr>
            <p:ph sz="quarter" idx="4"/>
          </p:nvPr>
        </p:nvSpPr>
        <p:spPr>
          <a:xfrm>
            <a:off x="8230617" y="3340100"/>
            <a:ext cx="6911769" cy="4912784"/>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日付プレースホルダー 6"/>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193146828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
        <p:nvSpPr>
          <p:cNvPr id="3" name="日付プレースホルダー 2"/>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2831029455"/>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469115853"/>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119856" y="609600"/>
            <a:ext cx="5243629" cy="2133600"/>
          </a:xfrm>
        </p:spPr>
        <p:txBody>
          <a:bodyPr anchor="b"/>
          <a:lstStyle>
            <a:lvl1pPr>
              <a:defRPr sz="1350"/>
            </a:lvl1pPr>
          </a:lstStyle>
          <a:p>
            <a:r>
              <a:rPr kumimoji="1" lang="ja-JP" altLang="en-US" dirty="0"/>
              <a:t>マスタ タイトルの書式設定</a:t>
            </a:r>
          </a:p>
        </p:txBody>
      </p:sp>
      <p:sp>
        <p:nvSpPr>
          <p:cNvPr id="3" name="コンテンツ プレースホルダー 2"/>
          <p:cNvSpPr>
            <a:spLocks noGrp="1"/>
          </p:cNvSpPr>
          <p:nvPr>
            <p:ph idx="1"/>
          </p:nvPr>
        </p:nvSpPr>
        <p:spPr>
          <a:xfrm>
            <a:off x="6911769" y="1316568"/>
            <a:ext cx="8230615" cy="6498167"/>
          </a:xfrm>
        </p:spPr>
        <p:txBody>
          <a:bodyPr/>
          <a:lstStyle>
            <a:lvl1pPr>
              <a:defRPr sz="1350"/>
            </a:lvl1pPr>
            <a:lvl2pPr>
              <a:defRPr sz="1180"/>
            </a:lvl2pPr>
            <a:lvl3pPr>
              <a:defRPr sz="1015"/>
            </a:lvl3pPr>
            <a:lvl4pPr>
              <a:defRPr sz="845"/>
            </a:lvl4pPr>
            <a:lvl5pPr>
              <a:defRPr sz="845"/>
            </a:lvl5pPr>
            <a:lvl6pPr>
              <a:defRPr sz="845"/>
            </a:lvl6pPr>
            <a:lvl7pPr>
              <a:defRPr sz="845"/>
            </a:lvl7pPr>
            <a:lvl8pPr>
              <a:defRPr sz="845"/>
            </a:lvl8pPr>
            <a:lvl9pPr>
              <a:defRPr sz="845"/>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テキスト プレースホルダー 3"/>
          <p:cNvSpPr>
            <a:spLocks noGrp="1"/>
          </p:cNvSpPr>
          <p:nvPr>
            <p:ph type="body" sz="half" idx="2"/>
          </p:nvPr>
        </p:nvSpPr>
        <p:spPr>
          <a:xfrm>
            <a:off x="1119856" y="2743201"/>
            <a:ext cx="5243629" cy="5082117"/>
          </a:xfrm>
        </p:spPr>
        <p:txBody>
          <a:bodyPr/>
          <a:lstStyle>
            <a:lvl1pPr marL="0" indent="0">
              <a:buNone/>
              <a:defRPr sz="675"/>
            </a:lvl1pPr>
            <a:lvl2pPr marL="193040" indent="0">
              <a:buNone/>
              <a:defRPr sz="590"/>
            </a:lvl2pPr>
            <a:lvl3pPr marL="386080" indent="0">
              <a:buNone/>
              <a:defRPr sz="505"/>
            </a:lvl3pPr>
            <a:lvl4pPr marL="578485" indent="0">
              <a:buNone/>
              <a:defRPr sz="420"/>
            </a:lvl4pPr>
            <a:lvl5pPr marL="771525" indent="0">
              <a:buNone/>
              <a:defRPr sz="420"/>
            </a:lvl5pPr>
            <a:lvl6pPr marL="964565" indent="0">
              <a:buNone/>
              <a:defRPr sz="420"/>
            </a:lvl6pPr>
            <a:lvl7pPr marL="1157605" indent="0">
              <a:buNone/>
              <a:defRPr sz="420"/>
            </a:lvl7pPr>
            <a:lvl8pPr marL="1350645" indent="0">
              <a:buNone/>
              <a:defRPr sz="420"/>
            </a:lvl8pPr>
            <a:lvl9pPr marL="1543050" indent="0">
              <a:buNone/>
              <a:defRPr sz="420"/>
            </a:lvl9pPr>
          </a:lstStyle>
          <a:p>
            <a:pPr lvl="0"/>
            <a:r>
              <a:rPr kumimoji="1" lang="ja-JP" altLang="en-US" dirty="0"/>
              <a:t>マスタ テキストの書式設定</a:t>
            </a:r>
          </a:p>
        </p:txBody>
      </p:sp>
      <p:sp>
        <p:nvSpPr>
          <p:cNvPr id="5" name="日付プレースホルダー 4"/>
          <p:cNvSpPr>
            <a:spLocks noGrp="1"/>
          </p:cNvSpPr>
          <p:nvPr>
            <p:ph type="dt" sz="half" idx="10"/>
          </p:nvPr>
        </p:nvSpPr>
        <p:spPr/>
        <p:txBody>
          <a:bodyPr/>
          <a:lstStyle/>
          <a:p>
            <a:pPr lvl="0"/>
            <a:endParaRPr lang="ja-JP" altLang="en-US" dirty="0">
              <a:latin typeface="Times New Roman" panose="02020603050405020304" pitchFamily="2" charset="0"/>
            </a:endParaRPr>
          </a:p>
        </p:txBody>
      </p:sp>
      <p:sp>
        <p:nvSpPr>
          <p:cNvPr id="6" name="フッター プレースホルダー 5"/>
          <p:cNvSpPr>
            <a:spLocks noGrp="1"/>
          </p:cNvSpPr>
          <p:nvPr>
            <p:ph type="ftr" sz="quarter" idx="11"/>
          </p:nvPr>
        </p:nvSpPr>
        <p:spPr/>
        <p:txBody>
          <a:bodyPr/>
          <a:lstStyle/>
          <a:p>
            <a:pPr lvl="0"/>
            <a:endParaRPr lang="ja-JP" altLang="en-US" dirty="0">
              <a:latin typeface="Times New Roman" panose="02020603050405020304" pitchFamily="2" charset="0"/>
            </a:endParaRPr>
          </a:p>
        </p:txBody>
      </p:sp>
      <p:sp>
        <p:nvSpPr>
          <p:cNvPr id="7" name="スライド番号プレースホルダー 6"/>
          <p:cNvSpPr>
            <a:spLocks noGrp="1"/>
          </p:cNvSpPr>
          <p:nvPr>
            <p:ph type="sldNum" sz="quarter" idx="12"/>
          </p:nvPr>
        </p:nvSpPr>
        <p:spPr/>
        <p:txBody>
          <a:bodyPr/>
          <a:lstStyle/>
          <a:p>
            <a:pPr lvl="0"/>
            <a:fld id="{9A0DB2DC-4C9A-4742-B13C-FB6460FD3503}" type="slidenum">
              <a:rPr lang="ja-JP" altLang="en-US" dirty="0">
                <a:latin typeface="Times New Roman" panose="02020603050405020304" pitchFamily="2" charset="0"/>
              </a:rPr>
              <a:t>‹#›</a:t>
            </a:fld>
            <a:endParaRPr lang="ja-JP" altLang="en-US" dirty="0">
              <a:latin typeface="Times New Roman" panose="02020603050405020304" pitchFamily="2" charset="0"/>
            </a:endParaRPr>
          </a:p>
        </p:txBody>
      </p:sp>
    </p:spTree>
    <p:extLst>
      <p:ext uri="{BB962C8B-B14F-4D97-AF65-F5344CB8AC3E}">
        <p14:creationId xmlns:p14="http://schemas.microsoft.com/office/powerpoint/2010/main" val="50438964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2084027878"/>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119856" y="609600"/>
            <a:ext cx="5243629" cy="2133600"/>
          </a:xfrm>
        </p:spPr>
        <p:txBody>
          <a:bodyPr anchor="b"/>
          <a:lstStyle>
            <a:lvl1pPr>
              <a:defRPr sz="1350"/>
            </a:lvl1pPr>
          </a:lstStyle>
          <a:p>
            <a:r>
              <a:rPr kumimoji="1" lang="ja-JP" altLang="en-US" dirty="0"/>
              <a:t>マスタ タイトルの書式設定</a:t>
            </a:r>
          </a:p>
        </p:txBody>
      </p:sp>
      <p:sp>
        <p:nvSpPr>
          <p:cNvPr id="3" name="図プレースホルダー 2"/>
          <p:cNvSpPr>
            <a:spLocks noGrp="1"/>
          </p:cNvSpPr>
          <p:nvPr>
            <p:ph type="pic" idx="1"/>
          </p:nvPr>
        </p:nvSpPr>
        <p:spPr>
          <a:xfrm>
            <a:off x="6911769" y="1316568"/>
            <a:ext cx="8230615" cy="6498167"/>
          </a:xfrm>
        </p:spPr>
        <p:txBody>
          <a:bodyPr/>
          <a:lstStyle>
            <a:lvl1pPr marL="0" indent="0">
              <a:buNone/>
              <a:defRPr sz="1350"/>
            </a:lvl1pPr>
            <a:lvl2pPr marL="193040" indent="0">
              <a:buNone/>
              <a:defRPr sz="1180"/>
            </a:lvl2pPr>
            <a:lvl3pPr marL="386080" indent="0">
              <a:buNone/>
              <a:defRPr sz="1015"/>
            </a:lvl3pPr>
            <a:lvl4pPr marL="578485" indent="0">
              <a:buNone/>
              <a:defRPr sz="845"/>
            </a:lvl4pPr>
            <a:lvl5pPr marL="771525" indent="0">
              <a:buNone/>
              <a:defRPr sz="845"/>
            </a:lvl5pPr>
            <a:lvl6pPr marL="964565" indent="0">
              <a:buNone/>
              <a:defRPr sz="845"/>
            </a:lvl6pPr>
            <a:lvl7pPr marL="1157605" indent="0">
              <a:buNone/>
              <a:defRPr sz="845"/>
            </a:lvl7pPr>
            <a:lvl8pPr marL="1350645" indent="0">
              <a:buNone/>
              <a:defRPr sz="845"/>
            </a:lvl8pPr>
            <a:lvl9pPr marL="1543050" indent="0">
              <a:buNone/>
              <a:defRPr sz="845"/>
            </a:lvl9pPr>
          </a:lstStyle>
          <a:p>
            <a:endParaRPr kumimoji="1" lang="ja-JP" altLang="en-US"/>
          </a:p>
        </p:txBody>
      </p:sp>
      <p:sp>
        <p:nvSpPr>
          <p:cNvPr id="4" name="テキスト プレースホルダー 3"/>
          <p:cNvSpPr>
            <a:spLocks noGrp="1"/>
          </p:cNvSpPr>
          <p:nvPr>
            <p:ph type="body" sz="half" idx="2"/>
          </p:nvPr>
        </p:nvSpPr>
        <p:spPr>
          <a:xfrm>
            <a:off x="1119856" y="2743201"/>
            <a:ext cx="5243629" cy="5082117"/>
          </a:xfrm>
        </p:spPr>
        <p:txBody>
          <a:bodyPr/>
          <a:lstStyle>
            <a:lvl1pPr marL="0" indent="0">
              <a:buNone/>
              <a:defRPr sz="675"/>
            </a:lvl1pPr>
            <a:lvl2pPr marL="193040" indent="0">
              <a:buNone/>
              <a:defRPr sz="590"/>
            </a:lvl2pPr>
            <a:lvl3pPr marL="386080" indent="0">
              <a:buNone/>
              <a:defRPr sz="505"/>
            </a:lvl3pPr>
            <a:lvl4pPr marL="578485" indent="0">
              <a:buNone/>
              <a:defRPr sz="420"/>
            </a:lvl4pPr>
            <a:lvl5pPr marL="771525" indent="0">
              <a:buNone/>
              <a:defRPr sz="420"/>
            </a:lvl5pPr>
            <a:lvl6pPr marL="964565" indent="0">
              <a:buNone/>
              <a:defRPr sz="420"/>
            </a:lvl6pPr>
            <a:lvl7pPr marL="1157605" indent="0">
              <a:buNone/>
              <a:defRPr sz="420"/>
            </a:lvl7pPr>
            <a:lvl8pPr marL="1350645" indent="0">
              <a:buNone/>
              <a:defRPr sz="420"/>
            </a:lvl8pPr>
            <a:lvl9pPr marL="1543050" indent="0">
              <a:buNone/>
              <a:defRPr sz="420"/>
            </a:lvl9pPr>
          </a:lstStyle>
          <a:p>
            <a:pPr lvl="0"/>
            <a:r>
              <a:rPr kumimoji="1" lang="ja-JP" altLang="en-US" dirty="0"/>
              <a:t>マスタ テキストの書式設定</a:t>
            </a:r>
          </a:p>
        </p:txBody>
      </p:sp>
      <p:sp>
        <p:nvSpPr>
          <p:cNvPr id="5" name="日付プレースホルダー 4"/>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3319064317"/>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760FBDFE-C587-4B4C-A407-44438C67B59E}" type="datetimeFigureOut">
              <a:rPr lang="en-US" altLang="ja-JP" smtClean="0"/>
              <a:t>5/31/2024</a:t>
            </a:fld>
            <a:endParaRPr lang="ja-JP"/>
          </a:p>
        </p:txBody>
      </p:sp>
      <p:sp>
        <p:nvSpPr>
          <p:cNvPr id="5" name="フッター プレースホルダー 4"/>
          <p:cNvSpPr>
            <a:spLocks noGrp="1"/>
          </p:cNvSpPr>
          <p:nvPr>
            <p:ph type="ftr" sz="quarter" idx="11"/>
          </p:nvPr>
        </p:nvSpPr>
        <p:spPr/>
        <p:txBody>
          <a:bodyPr/>
          <a:lstStyle/>
          <a:p>
            <a:endParaRPr lang="ja-JP"/>
          </a:p>
        </p:txBody>
      </p:sp>
      <p:sp>
        <p:nvSpPr>
          <p:cNvPr id="6" name="スライド番号プレースホルダー 5"/>
          <p:cNvSpPr>
            <a:spLocks noGrp="1"/>
          </p:cNvSpPr>
          <p:nvPr>
            <p:ph type="sldNum" sz="quarter" idx="12"/>
          </p:nvPr>
        </p:nvSpPr>
        <p:spPr/>
        <p:txBody>
          <a:bodyPr/>
          <a:lstStyle/>
          <a:p>
            <a:fld id="{49AE70B2-8BF9-45C0-BB95-33D1B9D3A854}" type="slidenum">
              <a:rPr lang="en-US" altLang="ja-JP" smtClean="0"/>
              <a:t>‹#›</a:t>
            </a:fld>
            <a:endParaRPr lang="ja-JP"/>
          </a:p>
        </p:txBody>
      </p:sp>
    </p:spTree>
    <p:extLst>
      <p:ext uri="{BB962C8B-B14F-4D97-AF65-F5344CB8AC3E}">
        <p14:creationId xmlns:p14="http://schemas.microsoft.com/office/powerpoint/2010/main" val="4025090135"/>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787056" y="366185"/>
            <a:ext cx="3658050" cy="7802033"/>
          </a:xfrm>
        </p:spPr>
        <p:txBody>
          <a:bodyPr vert="eaVert"/>
          <a:lstStyle/>
          <a:p>
            <a:r>
              <a:rPr kumimoji="1" lang="ja-JP" altLang="en-US" dirty="0"/>
              <a:t>マスタ タイトルの書式設定</a:t>
            </a:r>
          </a:p>
        </p:txBody>
      </p:sp>
      <p:sp>
        <p:nvSpPr>
          <p:cNvPr id="3" name="縦書きテキスト プレースホルダー 2"/>
          <p:cNvSpPr>
            <a:spLocks noGrp="1"/>
          </p:cNvSpPr>
          <p:nvPr>
            <p:ph type="body" orient="vert" idx="1"/>
          </p:nvPr>
        </p:nvSpPr>
        <p:spPr>
          <a:xfrm>
            <a:off x="812903" y="366185"/>
            <a:ext cx="10762091" cy="7802033"/>
          </a:xfrm>
        </p:spPr>
        <p:txBody>
          <a:bodyPr vert="eaVert"/>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pPr lvl="0"/>
            <a:endParaRPr lang="ja-JP" altLang="en-US" dirty="0">
              <a:latin typeface="Times New Roman" panose="02020603050405020304" pitchFamily="2" charset="0"/>
            </a:endParaRPr>
          </a:p>
        </p:txBody>
      </p:sp>
      <p:sp>
        <p:nvSpPr>
          <p:cNvPr id="5" name="フッター プレースホルダー 4"/>
          <p:cNvSpPr>
            <a:spLocks noGrp="1"/>
          </p:cNvSpPr>
          <p:nvPr>
            <p:ph type="ftr" sz="quarter" idx="11"/>
          </p:nvPr>
        </p:nvSpPr>
        <p:spPr/>
        <p:txBody>
          <a:bodyPr/>
          <a:lstStyle/>
          <a:p>
            <a:pPr lvl="0"/>
            <a:endParaRPr lang="ja-JP" altLang="en-US" dirty="0">
              <a:latin typeface="Times New Roman" panose="02020603050405020304" pitchFamily="2" charset="0"/>
            </a:endParaRPr>
          </a:p>
        </p:txBody>
      </p:sp>
      <p:sp>
        <p:nvSpPr>
          <p:cNvPr id="6" name="スライド番号プレースホルダー 5"/>
          <p:cNvSpPr>
            <a:spLocks noGrp="1"/>
          </p:cNvSpPr>
          <p:nvPr>
            <p:ph type="sldNum" sz="quarter" idx="12"/>
          </p:nvPr>
        </p:nvSpPr>
        <p:spPr/>
        <p:txBody>
          <a:bodyPr/>
          <a:lstStyle/>
          <a:p>
            <a:pPr lvl="0"/>
            <a:fld id="{9A0DB2DC-4C9A-4742-B13C-FB6460FD3503}" type="slidenum">
              <a:rPr lang="ja-JP" altLang="en-US" dirty="0">
                <a:latin typeface="Times New Roman" panose="02020603050405020304" pitchFamily="2" charset="0"/>
              </a:rPr>
              <a:t>‹#›</a:t>
            </a:fld>
            <a:endParaRPr lang="ja-JP" altLang="en-US" dirty="0">
              <a:latin typeface="Times New Roman" panose="02020603050405020304" pitchFamily="2" charset="0"/>
            </a:endParaRPr>
          </a:p>
        </p:txBody>
      </p:sp>
    </p:spTree>
    <p:extLst>
      <p:ext uri="{BB962C8B-B14F-4D97-AF65-F5344CB8AC3E}">
        <p14:creationId xmlns:p14="http://schemas.microsoft.com/office/powerpoint/2010/main" val="250948283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9133" y="2279652"/>
            <a:ext cx="14020800" cy="3803649"/>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09133" y="6119285"/>
            <a:ext cx="14020800" cy="2000249"/>
          </a:xfrm>
        </p:spPr>
        <p:txBody>
          <a:bodyPr/>
          <a:lstStyle>
            <a:lvl1pPr marL="0" indent="0">
              <a:buNone/>
              <a:defRPr sz="3200">
                <a:solidFill>
                  <a:schemeClr val="tx1">
                    <a:tint val="7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304626055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17600" y="2434167"/>
            <a:ext cx="690880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8229600" y="2434167"/>
            <a:ext cx="690880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51269520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19717" y="486834"/>
            <a:ext cx="14020800"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19718" y="2241551"/>
            <a:ext cx="6877049"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1119718" y="3340100"/>
            <a:ext cx="6877049"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8229600" y="2241551"/>
            <a:ext cx="6910917"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8229600" y="3340100"/>
            <a:ext cx="6910917"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190468316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377399925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268779886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9718" y="609600"/>
            <a:ext cx="5242983" cy="2133600"/>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6910917" y="1316567"/>
            <a:ext cx="8229600"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19718" y="2743200"/>
            <a:ext cx="5242983"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234971884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9718" y="609600"/>
            <a:ext cx="5242983" cy="2133600"/>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910917" y="1316567"/>
            <a:ext cx="8229600" cy="6498167"/>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19718" y="2743200"/>
            <a:ext cx="5242983"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4C5B98E-B881-44C6-965E-C4CBF4BD5DE0}" type="datetimeFigureOut">
              <a:rPr kumimoji="1" lang="ja-JP" altLang="en-US" smtClean="0"/>
              <a:t>2024/5/31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259700732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7600" y="486834"/>
            <a:ext cx="14020800"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17600" y="2434167"/>
            <a:ext cx="14020800"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17600" y="8475134"/>
            <a:ext cx="36576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14C5B98E-B881-44C6-965E-C4CBF4BD5DE0}" type="datetimeFigureOut">
              <a:rPr kumimoji="1" lang="ja-JP" altLang="en-US" smtClean="0"/>
              <a:t>2024/5/31</a:t>
            </a:fld>
            <a:endParaRPr kumimoji="1" lang="ja-JP" altLang="en-US"/>
          </a:p>
        </p:txBody>
      </p:sp>
      <p:sp>
        <p:nvSpPr>
          <p:cNvPr id="5" name="Footer Placeholder 4"/>
          <p:cNvSpPr>
            <a:spLocks noGrp="1"/>
          </p:cNvSpPr>
          <p:nvPr>
            <p:ph type="ftr" sz="quarter" idx="3"/>
          </p:nvPr>
        </p:nvSpPr>
        <p:spPr>
          <a:xfrm>
            <a:off x="5384800" y="8475134"/>
            <a:ext cx="54864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1480800" y="8475134"/>
            <a:ext cx="36576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589757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タイトル 1025"/>
          <p:cNvSpPr>
            <a:spLocks noGrp="1"/>
          </p:cNvSpPr>
          <p:nvPr>
            <p:ph type="title"/>
          </p:nvPr>
        </p:nvSpPr>
        <p:spPr>
          <a:xfrm>
            <a:off x="812901" y="366184"/>
            <a:ext cx="14632208" cy="1524000"/>
          </a:xfrm>
          <a:prstGeom prst="rect">
            <a:avLst/>
          </a:prstGeom>
          <a:noFill/>
          <a:ln w="9525">
            <a:noFill/>
          </a:ln>
        </p:spPr>
        <p:txBody>
          <a:bodyPr anchor="ctr" anchorCtr="0"/>
          <a:lstStyle/>
          <a:p>
            <a:pPr lvl="0"/>
            <a:r>
              <a:rPr lang="ja-JP" altLang="en-US"/>
              <a:t>マスタ タイトルの書式設定</a:t>
            </a:r>
          </a:p>
        </p:txBody>
      </p:sp>
      <p:sp>
        <p:nvSpPr>
          <p:cNvPr id="1027" name="文字列プレースホルダ 1026"/>
          <p:cNvSpPr>
            <a:spLocks noGrp="1"/>
          </p:cNvSpPr>
          <p:nvPr>
            <p:ph type="body" idx="1"/>
          </p:nvPr>
        </p:nvSpPr>
        <p:spPr>
          <a:xfrm>
            <a:off x="812901" y="2133601"/>
            <a:ext cx="14632208" cy="6034617"/>
          </a:xfrm>
          <a:prstGeom prst="rect">
            <a:avLst/>
          </a:prstGeom>
          <a:noFill/>
          <a:ln w="9525">
            <a:noFill/>
          </a:ln>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日付プレースホルダ 1027"/>
          <p:cNvSpPr>
            <a:spLocks noGrp="1"/>
          </p:cNvSpPr>
          <p:nvPr>
            <p:ph type="dt" sz="half" idx="2"/>
          </p:nvPr>
        </p:nvSpPr>
        <p:spPr>
          <a:xfrm>
            <a:off x="812901" y="8326967"/>
            <a:ext cx="3793534" cy="635000"/>
          </a:xfrm>
          <a:prstGeom prst="rect">
            <a:avLst/>
          </a:prstGeom>
          <a:noFill/>
          <a:ln w="9525">
            <a:noFill/>
          </a:ln>
        </p:spPr>
        <p:txBody>
          <a:bodyPr/>
          <a:lstStyle>
            <a:lvl1pPr>
              <a:defRPr sz="790"/>
            </a:lvl1pPr>
          </a:lstStyle>
          <a:p>
            <a:fld id="{14C5B98E-B881-44C6-965E-C4CBF4BD5DE0}" type="datetimeFigureOut">
              <a:rPr kumimoji="1" lang="ja-JP" altLang="en-US" smtClean="0"/>
              <a:t>2024/5/31</a:t>
            </a:fld>
            <a:endParaRPr kumimoji="1" lang="ja-JP" altLang="en-US"/>
          </a:p>
        </p:txBody>
      </p:sp>
      <p:sp>
        <p:nvSpPr>
          <p:cNvPr id="1029" name="フッタープレースホルダ 1028"/>
          <p:cNvSpPr>
            <a:spLocks noGrp="1"/>
          </p:cNvSpPr>
          <p:nvPr>
            <p:ph type="ftr" sz="quarter" idx="3"/>
          </p:nvPr>
        </p:nvSpPr>
        <p:spPr>
          <a:xfrm>
            <a:off x="5554817" y="8326967"/>
            <a:ext cx="5148369" cy="635000"/>
          </a:xfrm>
          <a:prstGeom prst="rect">
            <a:avLst/>
          </a:prstGeom>
          <a:noFill/>
          <a:ln w="9525">
            <a:noFill/>
          </a:ln>
        </p:spPr>
        <p:txBody>
          <a:bodyPr/>
          <a:lstStyle>
            <a:lvl1pPr algn="ctr">
              <a:defRPr sz="790"/>
            </a:lvl1pPr>
          </a:lstStyle>
          <a:p>
            <a:endParaRPr kumimoji="1" lang="ja-JP" altLang="en-US"/>
          </a:p>
        </p:txBody>
      </p:sp>
      <p:sp>
        <p:nvSpPr>
          <p:cNvPr id="1030" name="スライド番号プレースホルダ 1029"/>
          <p:cNvSpPr>
            <a:spLocks noGrp="1"/>
          </p:cNvSpPr>
          <p:nvPr>
            <p:ph type="sldNum" sz="quarter" idx="4"/>
          </p:nvPr>
        </p:nvSpPr>
        <p:spPr>
          <a:xfrm>
            <a:off x="11651572" y="8326967"/>
            <a:ext cx="3793534" cy="635000"/>
          </a:xfrm>
          <a:prstGeom prst="rect">
            <a:avLst/>
          </a:prstGeom>
          <a:noFill/>
          <a:ln w="9525">
            <a:noFill/>
          </a:ln>
        </p:spPr>
        <p:txBody>
          <a:bodyPr/>
          <a:lstStyle>
            <a:lvl1pPr algn="r">
              <a:defRPr sz="790"/>
            </a:lvl1pPr>
          </a:lstStyle>
          <a:p>
            <a:fld id="{B261B85B-3F11-4807-BF0A-089ABAB91E6D}" type="slidenum">
              <a:rPr kumimoji="1" lang="ja-JP" altLang="en-US" smtClean="0"/>
              <a:t>‹#›</a:t>
            </a:fld>
            <a:endParaRPr kumimoji="1" lang="ja-JP" altLang="en-US"/>
          </a:p>
        </p:txBody>
      </p:sp>
    </p:spTree>
    <p:extLst>
      <p:ext uri="{BB962C8B-B14F-4D97-AF65-F5344CB8AC3E}">
        <p14:creationId xmlns:p14="http://schemas.microsoft.com/office/powerpoint/2010/main" val="26071106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marL="0" lvl="0" indent="0" algn="ctr" defTabSz="514350" eaLnBrk="1" fontAlgn="base" latinLnBrk="0" hangingPunct="1">
        <a:lnSpc>
          <a:spcPct val="100000"/>
        </a:lnSpc>
        <a:spcBef>
          <a:spcPct val="0"/>
        </a:spcBef>
        <a:spcAft>
          <a:spcPct val="0"/>
        </a:spcAft>
        <a:buNone/>
        <a:defRPr sz="2475" b="0" i="0" u="none" kern="1200" baseline="0">
          <a:solidFill>
            <a:schemeClr val="tx2"/>
          </a:solidFill>
          <a:latin typeface="+mj-lt"/>
          <a:ea typeface="+mj-ea"/>
          <a:cs typeface="+mj-cs"/>
        </a:defRPr>
      </a:lvl1pPr>
    </p:titleStyle>
    <p:bodyStyle>
      <a:lvl1pPr marL="193040" lvl="0" indent="-193040" algn="l" defTabSz="514350" eaLnBrk="1" fontAlgn="base" latinLnBrk="0" hangingPunct="1">
        <a:lnSpc>
          <a:spcPct val="100000"/>
        </a:lnSpc>
        <a:spcBef>
          <a:spcPct val="11000"/>
        </a:spcBef>
        <a:spcAft>
          <a:spcPct val="0"/>
        </a:spcAft>
        <a:buChar char="•"/>
        <a:defRPr sz="1800" b="0" i="0" u="none" kern="1200" baseline="0">
          <a:solidFill>
            <a:schemeClr val="tx1"/>
          </a:solidFill>
          <a:latin typeface="+mn-lt"/>
          <a:ea typeface="+mn-ea"/>
          <a:cs typeface="+mn-cs"/>
        </a:defRPr>
      </a:lvl1pPr>
      <a:lvl2pPr marL="417830" lvl="1" indent="-160655" algn="l" defTabSz="514350" eaLnBrk="1" fontAlgn="base" latinLnBrk="0" hangingPunct="1">
        <a:lnSpc>
          <a:spcPct val="100000"/>
        </a:lnSpc>
        <a:spcBef>
          <a:spcPct val="11000"/>
        </a:spcBef>
        <a:spcAft>
          <a:spcPct val="0"/>
        </a:spcAft>
        <a:buChar char="–"/>
        <a:defRPr sz="1575" b="0" i="0" u="none" kern="1200" baseline="0">
          <a:solidFill>
            <a:schemeClr val="tx1"/>
          </a:solidFill>
          <a:latin typeface="+mn-lt"/>
          <a:ea typeface="+mn-ea"/>
          <a:cs typeface="+mn-cs"/>
        </a:defRPr>
      </a:lvl2pPr>
      <a:lvl3pPr marL="643255" lvl="2" indent="-128905" algn="l" defTabSz="514350" eaLnBrk="1" fontAlgn="base" latinLnBrk="0" hangingPunct="1">
        <a:lnSpc>
          <a:spcPct val="100000"/>
        </a:lnSpc>
        <a:spcBef>
          <a:spcPct val="11000"/>
        </a:spcBef>
        <a:spcAft>
          <a:spcPct val="0"/>
        </a:spcAft>
        <a:buChar char="•"/>
        <a:defRPr sz="1350" b="0" i="0" u="none" kern="1200" baseline="0">
          <a:solidFill>
            <a:schemeClr val="tx1"/>
          </a:solidFill>
          <a:latin typeface="+mn-lt"/>
          <a:ea typeface="+mn-ea"/>
          <a:cs typeface="+mn-cs"/>
        </a:defRPr>
      </a:lvl3pPr>
      <a:lvl4pPr marL="900430" lvl="3" indent="-128905" algn="l" defTabSz="514350" eaLnBrk="1" fontAlgn="base" latinLnBrk="0" hangingPunct="1">
        <a:lnSpc>
          <a:spcPct val="100000"/>
        </a:lnSpc>
        <a:spcBef>
          <a:spcPct val="11000"/>
        </a:spcBef>
        <a:spcAft>
          <a:spcPct val="0"/>
        </a:spcAft>
        <a:buChar char="–"/>
        <a:defRPr sz="1125" b="0" i="0" u="none" kern="1200" baseline="0">
          <a:solidFill>
            <a:schemeClr val="tx1"/>
          </a:solidFill>
          <a:latin typeface="+mn-lt"/>
          <a:ea typeface="+mn-ea"/>
          <a:cs typeface="+mn-cs"/>
        </a:defRPr>
      </a:lvl4pPr>
      <a:lvl5pPr marL="1157605" lvl="4" indent="-128905" algn="l" defTabSz="514350" eaLnBrk="1" fontAlgn="base" latinLnBrk="0" hangingPunct="1">
        <a:lnSpc>
          <a:spcPct val="100000"/>
        </a:lnSpc>
        <a:spcBef>
          <a:spcPct val="11000"/>
        </a:spcBef>
        <a:spcAft>
          <a:spcPct val="0"/>
        </a:spcAft>
        <a:buChar char="»"/>
        <a:defRPr sz="1125" b="0" i="0" u="none" kern="1200" baseline="0">
          <a:solidFill>
            <a:schemeClr val="tx1"/>
          </a:solidFill>
          <a:latin typeface="+mn-lt"/>
          <a:ea typeface="+mn-ea"/>
          <a:cs typeface="+mn-cs"/>
        </a:defRPr>
      </a:lvl5pPr>
      <a:lvl6pPr marL="1414780" lvl="5" indent="-128905" algn="l" defTabSz="514350" eaLnBrk="1" fontAlgn="base" latinLnBrk="0" hangingPunct="1">
        <a:lnSpc>
          <a:spcPct val="100000"/>
        </a:lnSpc>
        <a:spcBef>
          <a:spcPct val="11000"/>
        </a:spcBef>
        <a:spcAft>
          <a:spcPct val="0"/>
        </a:spcAft>
        <a:buChar char="»"/>
        <a:defRPr sz="1125" b="0" i="0" u="none" kern="1200" baseline="0">
          <a:solidFill>
            <a:schemeClr val="tx1"/>
          </a:solidFill>
          <a:latin typeface="+mn-lt"/>
          <a:ea typeface="+mn-ea"/>
          <a:cs typeface="+mn-cs"/>
        </a:defRPr>
      </a:lvl6pPr>
      <a:lvl7pPr marL="1671955" lvl="6" indent="-128905" algn="l" defTabSz="514350" eaLnBrk="1" fontAlgn="base" latinLnBrk="0" hangingPunct="1">
        <a:lnSpc>
          <a:spcPct val="100000"/>
        </a:lnSpc>
        <a:spcBef>
          <a:spcPct val="11000"/>
        </a:spcBef>
        <a:spcAft>
          <a:spcPct val="0"/>
        </a:spcAft>
        <a:buChar char="»"/>
        <a:defRPr sz="1125" b="0" i="0" u="none" kern="1200" baseline="0">
          <a:solidFill>
            <a:schemeClr val="tx1"/>
          </a:solidFill>
          <a:latin typeface="+mn-lt"/>
          <a:ea typeface="+mn-ea"/>
          <a:cs typeface="+mn-cs"/>
        </a:defRPr>
      </a:lvl7pPr>
      <a:lvl8pPr marL="1929130" lvl="7" indent="-128905" algn="l" defTabSz="514350" eaLnBrk="1" fontAlgn="base" latinLnBrk="0" hangingPunct="1">
        <a:lnSpc>
          <a:spcPct val="100000"/>
        </a:lnSpc>
        <a:spcBef>
          <a:spcPct val="11000"/>
        </a:spcBef>
        <a:spcAft>
          <a:spcPct val="0"/>
        </a:spcAft>
        <a:buChar char="»"/>
        <a:defRPr sz="1125" b="0" i="0" u="none" kern="1200" baseline="0">
          <a:solidFill>
            <a:schemeClr val="tx1"/>
          </a:solidFill>
          <a:latin typeface="+mn-lt"/>
          <a:ea typeface="+mn-ea"/>
          <a:cs typeface="+mn-cs"/>
        </a:defRPr>
      </a:lvl8pPr>
      <a:lvl9pPr marL="2186305" lvl="8" indent="-128905" algn="l" defTabSz="514350" eaLnBrk="1" fontAlgn="base" latinLnBrk="0" hangingPunct="1">
        <a:lnSpc>
          <a:spcPct val="100000"/>
        </a:lnSpc>
        <a:spcBef>
          <a:spcPct val="11000"/>
        </a:spcBef>
        <a:spcAft>
          <a:spcPct val="0"/>
        </a:spcAft>
        <a:buChar char="»"/>
        <a:defRPr sz="1125" b="0" i="0" u="none" kern="1200" baseline="0">
          <a:solidFill>
            <a:schemeClr val="tx1"/>
          </a:solidFill>
          <a:latin typeface="+mn-lt"/>
          <a:ea typeface="+mn-ea"/>
          <a:cs typeface="+mn-cs"/>
        </a:defRPr>
      </a:lvl9pPr>
    </p:bodyStyle>
    <p:otherStyle>
      <a:lvl1pPr marL="0" lvl="0" indent="0" algn="l" defTabSz="514350" eaLnBrk="1" fontAlgn="base" latinLnBrk="0" hangingPunct="1">
        <a:lnSpc>
          <a:spcPct val="100000"/>
        </a:lnSpc>
        <a:spcBef>
          <a:spcPct val="0"/>
        </a:spcBef>
        <a:spcAft>
          <a:spcPct val="0"/>
        </a:spcAft>
        <a:buFont typeface="Arial" panose="020B0604020202020204" pitchFamily="34" charset="0"/>
        <a:buNone/>
        <a:defRPr sz="1015" b="0" i="0" u="none" kern="1200" baseline="0">
          <a:solidFill>
            <a:schemeClr val="tx1"/>
          </a:solidFill>
          <a:latin typeface="+mn-lt"/>
          <a:ea typeface="+mn-ea"/>
          <a:cs typeface="+mn-cs"/>
        </a:defRPr>
      </a:lvl1pPr>
      <a:lvl2pPr marL="257175" lvl="1" indent="0" algn="l" defTabSz="51435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ＭＳ Ｐゴシック" panose="020B0600070205080204" charset="-128"/>
          <a:cs typeface="+mn-cs"/>
        </a:defRPr>
      </a:lvl2pPr>
      <a:lvl3pPr marL="514350" lvl="2" indent="0" algn="l" defTabSz="51435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ＭＳ Ｐゴシック" panose="020B0600070205080204" charset="-128"/>
          <a:cs typeface="+mn-cs"/>
        </a:defRPr>
      </a:lvl3pPr>
      <a:lvl4pPr marL="771525" lvl="3" indent="0" algn="l" defTabSz="51435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ＭＳ Ｐゴシック" panose="020B0600070205080204" charset="-128"/>
          <a:cs typeface="+mn-cs"/>
        </a:defRPr>
      </a:lvl4pPr>
      <a:lvl5pPr marL="1028700" lvl="4" indent="0" algn="l" defTabSz="51435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ＭＳ Ｐゴシック" panose="020B0600070205080204" charset="-128"/>
          <a:cs typeface="+mn-cs"/>
        </a:defRPr>
      </a:lvl5pPr>
      <a:lvl6pPr marL="1285875" lvl="5" indent="0" algn="l" defTabSz="51435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ＭＳ Ｐゴシック" panose="020B0600070205080204" charset="-128"/>
          <a:cs typeface="+mn-cs"/>
        </a:defRPr>
      </a:lvl6pPr>
      <a:lvl7pPr marL="1543050" lvl="6" indent="0" algn="l" defTabSz="51435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ＭＳ Ｐゴシック" panose="020B0600070205080204" charset="-128"/>
          <a:cs typeface="+mn-cs"/>
        </a:defRPr>
      </a:lvl7pPr>
      <a:lvl8pPr marL="1800225" lvl="7" indent="0" algn="l" defTabSz="51435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ＭＳ Ｐゴシック" panose="020B0600070205080204" charset="-128"/>
          <a:cs typeface="+mn-cs"/>
        </a:defRPr>
      </a:lvl8pPr>
      <a:lvl9pPr marL="2057400" lvl="8" indent="0" algn="l" defTabSz="51435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ＭＳ Ｐゴシック" panose="020B0600070205080204" charset="-128"/>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nsaikuropedia.org/wiki/%E7%A6%81%E7%85%99%E6%9D%A1%E4%BE%8B"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5000"/>
              </a:schemeClr>
            </a:gs>
            <a:gs pos="62000">
              <a:schemeClr val="accent5">
                <a:lumMod val="50000"/>
              </a:schemeClr>
            </a:gs>
            <a:gs pos="100000">
              <a:srgbClr val="4E81C4">
                <a:alpha val="100000"/>
              </a:srgb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2973387" y="482885"/>
            <a:ext cx="10309225" cy="2198106"/>
          </a:xfrm>
          <a:noFill/>
          <a:ln>
            <a:noFill/>
          </a:ln>
        </p:spPr>
        <p:style>
          <a:lnRef idx="2">
            <a:schemeClr val="dk1"/>
          </a:lnRef>
          <a:fillRef idx="1">
            <a:schemeClr val="lt1"/>
          </a:fillRef>
          <a:effectRef idx="0">
            <a:schemeClr val="dk1"/>
          </a:effectRef>
          <a:fontRef idx="minor">
            <a:schemeClr val="dk1"/>
          </a:fontRef>
        </p:style>
        <p:txBody>
          <a:bodyPr>
            <a:normAutofit fontScale="90000"/>
          </a:bodyPr>
          <a:lstStyle/>
          <a:p>
            <a:r>
              <a:rPr lang="ja-JP" altLang="en-US" sz="4900" dirty="0">
                <a:solidFill>
                  <a:srgbClr val="FFFF00"/>
                </a:solidFill>
              </a:rPr>
              <a:t>保険指定医療機関</a:t>
            </a:r>
            <a:br>
              <a:rPr lang="ja-JP" altLang="en-US" dirty="0">
                <a:solidFill>
                  <a:srgbClr val="FFFF00"/>
                </a:solidFill>
              </a:rPr>
            </a:br>
            <a:br>
              <a:rPr lang="ja-JP" altLang="en-US" dirty="0">
                <a:solidFill>
                  <a:schemeClr val="bg1"/>
                </a:solidFill>
              </a:rPr>
            </a:br>
            <a:r>
              <a:rPr lang="ja-JP" altLang="en-US" sz="3600" dirty="0">
                <a:solidFill>
                  <a:schemeClr val="bg1"/>
                </a:solidFill>
              </a:rPr>
              <a:t>当院は保険医療機関の指定を受けています。</a:t>
            </a:r>
          </a:p>
        </p:txBody>
      </p:sp>
      <p:sp>
        <p:nvSpPr>
          <p:cNvPr id="3" name="サブタイトル 2"/>
          <p:cNvSpPr>
            <a:spLocks noGrp="1"/>
          </p:cNvSpPr>
          <p:nvPr>
            <p:ph type="subTitle" idx="1"/>
          </p:nvPr>
        </p:nvSpPr>
        <p:spPr>
          <a:xfrm>
            <a:off x="4500081" y="4196051"/>
            <a:ext cx="6996701" cy="2718456"/>
          </a:xfrm>
          <a:ln w="28575">
            <a:solidFill>
              <a:schemeClr val="bg1"/>
            </a:solidFill>
          </a:ln>
        </p:spPr>
        <p:txBody>
          <a:bodyPr>
            <a:normAutofit/>
          </a:bodyPr>
          <a:lstStyle/>
          <a:p>
            <a:pPr algn="l"/>
            <a:r>
              <a:rPr lang="ja-JP" altLang="en-US" sz="2000" dirty="0">
                <a:solidFill>
                  <a:schemeClr val="bg1"/>
                </a:solidFill>
              </a:rPr>
              <a:t>　</a:t>
            </a:r>
            <a:endParaRPr lang="en-US" altLang="ja-JP" sz="2000" dirty="0">
              <a:solidFill>
                <a:schemeClr val="bg1"/>
              </a:solidFill>
            </a:endParaRPr>
          </a:p>
          <a:p>
            <a:pPr algn="l"/>
            <a:r>
              <a:rPr lang="en-US" altLang="ja-JP" sz="2000" dirty="0">
                <a:solidFill>
                  <a:schemeClr val="bg1"/>
                </a:solidFill>
              </a:rPr>
              <a:t>    </a:t>
            </a:r>
            <a:r>
              <a:rPr lang="ja-JP" altLang="en-US" sz="4000" dirty="0">
                <a:solidFill>
                  <a:schemeClr val="bg1"/>
                </a:solidFill>
              </a:rPr>
              <a:t>院　　長　　</a:t>
            </a:r>
            <a:r>
              <a:rPr lang="en-US" altLang="ja-JP" sz="4000" dirty="0">
                <a:solidFill>
                  <a:schemeClr val="bg1"/>
                </a:solidFill>
              </a:rPr>
              <a:t>	</a:t>
            </a:r>
            <a:r>
              <a:rPr lang="ja-JP" altLang="en-US" sz="4000" dirty="0">
                <a:solidFill>
                  <a:schemeClr val="bg1"/>
                </a:solidFill>
              </a:rPr>
              <a:t>佐々木　高　</a:t>
            </a:r>
          </a:p>
          <a:p>
            <a:pPr algn="l"/>
            <a:r>
              <a:rPr lang="ja-JP" altLang="en-US" sz="4000" dirty="0">
                <a:solidFill>
                  <a:schemeClr val="bg1"/>
                </a:solidFill>
              </a:rPr>
              <a:t>  診察医師　 </a:t>
            </a:r>
            <a:r>
              <a:rPr lang="en-US" altLang="ja-JP" sz="4000" dirty="0">
                <a:solidFill>
                  <a:schemeClr val="bg1"/>
                </a:solidFill>
              </a:rPr>
              <a:t>	</a:t>
            </a:r>
            <a:r>
              <a:rPr lang="ja-JP" altLang="en-US" sz="4000" dirty="0">
                <a:solidFill>
                  <a:schemeClr val="bg1"/>
                </a:solidFill>
              </a:rPr>
              <a:t>佐々木　高</a:t>
            </a:r>
          </a:p>
          <a:p>
            <a:r>
              <a:rPr lang="ja-JP" altLang="en-US" sz="4000" dirty="0">
                <a:solidFill>
                  <a:schemeClr val="bg1"/>
                </a:solidFill>
              </a:rPr>
              <a:t>　</a:t>
            </a:r>
            <a:r>
              <a:rPr lang="en-US" altLang="ja-JP" sz="4000" dirty="0">
                <a:solidFill>
                  <a:schemeClr val="bg1"/>
                </a:solidFill>
              </a:rPr>
              <a:t>			</a:t>
            </a:r>
            <a:r>
              <a:rPr lang="ja-JP" altLang="en-US" sz="4000" dirty="0">
                <a:solidFill>
                  <a:schemeClr val="bg1"/>
                </a:solidFill>
              </a:rPr>
              <a:t>( 宗政　充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5000"/>
              </a:schemeClr>
            </a:gs>
            <a:gs pos="62000">
              <a:schemeClr val="accent5">
                <a:lumMod val="50000"/>
              </a:schemeClr>
            </a:gs>
            <a:gs pos="100000">
              <a:srgbClr val="4E81C4">
                <a:alpha val="100000"/>
              </a:srgbClr>
            </a:gs>
          </a:gsLst>
          <a:lin ang="5400000" scaled="0"/>
        </a:gradFill>
        <a:effectLst/>
      </p:bgPr>
    </p:bg>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8990CAB-C0E2-BBB2-2D03-A433BCADD7BE}"/>
              </a:ext>
            </a:extLst>
          </p:cNvPr>
          <p:cNvSpPr txBox="1"/>
          <p:nvPr/>
        </p:nvSpPr>
        <p:spPr>
          <a:xfrm>
            <a:off x="828936" y="1354498"/>
            <a:ext cx="14598127" cy="2685351"/>
          </a:xfrm>
          <a:prstGeom prst="rect">
            <a:avLst/>
          </a:prstGeom>
          <a:noFill/>
        </p:spPr>
        <p:txBody>
          <a:bodyPr wrap="square">
            <a:spAutoFit/>
          </a:bodyPr>
          <a:lstStyle/>
          <a:p>
            <a:pPr algn="just" defTabSz="914400">
              <a:lnSpc>
                <a:spcPct val="200000"/>
              </a:lnSpc>
            </a:pPr>
            <a:r>
              <a:rPr kumimoji="1" lang="ja-JP" altLang="ja-JP" sz="3200" kern="100" dirty="0">
                <a:solidFill>
                  <a:srgbClr val="FFFFFF"/>
                </a:solidFill>
                <a:latin typeface="ＭＳ Ｐゴシック"/>
                <a:ea typeface="ＭＳ Ｐゴシック"/>
                <a:cs typeface="Times New Roman" panose="02020603050405020304" pitchFamily="18" charset="0"/>
              </a:rPr>
              <a:t>当院はニコチン依存症管理料の届出を行っており、禁煙の為の治療的サポートを</a:t>
            </a:r>
            <a:r>
              <a:rPr kumimoji="1" lang="ja-JP" altLang="en-US" sz="3200" kern="100" dirty="0">
                <a:solidFill>
                  <a:srgbClr val="FFFFFF"/>
                </a:solidFill>
                <a:latin typeface="ＭＳ Ｐゴシック"/>
                <a:ea typeface="ＭＳ Ｐゴシック"/>
                <a:cs typeface="Times New Roman" panose="02020603050405020304" pitchFamily="18" charset="0"/>
              </a:rPr>
              <a:t>　　</a:t>
            </a:r>
            <a:r>
              <a:rPr kumimoji="1" lang="ja-JP" altLang="ja-JP" sz="3200" kern="100" dirty="0">
                <a:solidFill>
                  <a:srgbClr val="FFFFFF"/>
                </a:solidFill>
                <a:latin typeface="ＭＳ Ｐゴシック"/>
                <a:ea typeface="ＭＳ Ｐゴシック"/>
                <a:cs typeface="Times New Roman" panose="02020603050405020304" pitchFamily="18" charset="0"/>
              </a:rPr>
              <a:t>する</a:t>
            </a:r>
            <a:r>
              <a:rPr kumimoji="1" lang="ja-JP" altLang="ja-JP" sz="3200" kern="100" dirty="0">
                <a:solidFill>
                  <a:srgbClr val="A5FCDE"/>
                </a:solidFill>
                <a:latin typeface="ＭＳ Ｐゴシック"/>
                <a:ea typeface="ＭＳ Ｐゴシック"/>
                <a:cs typeface="Times New Roman" panose="02020603050405020304" pitchFamily="18" charset="0"/>
              </a:rPr>
              <a:t>禁煙外来</a:t>
            </a:r>
            <a:r>
              <a:rPr kumimoji="1" lang="ja-JP" altLang="ja-JP" sz="3200" kern="100" dirty="0">
                <a:solidFill>
                  <a:srgbClr val="FFFFFF"/>
                </a:solidFill>
                <a:latin typeface="ＭＳ Ｐゴシック"/>
                <a:ea typeface="ＭＳ Ｐゴシック"/>
                <a:cs typeface="Times New Roman" panose="02020603050405020304" pitchFamily="18" charset="0"/>
              </a:rPr>
              <a:t>を行っております。</a:t>
            </a:r>
            <a:r>
              <a:rPr kumimoji="1" lang="ja-JP" altLang="en-US" sz="3200" kern="100" dirty="0">
                <a:solidFill>
                  <a:srgbClr val="FFFFFF"/>
                </a:solidFill>
                <a:latin typeface="ＭＳ Ｐゴシック"/>
                <a:ea typeface="ＭＳ Ｐゴシック"/>
                <a:cs typeface="Times New Roman" panose="02020603050405020304" pitchFamily="18" charset="0"/>
              </a:rPr>
              <a:t>なお、敷地</a:t>
            </a:r>
            <a:r>
              <a:rPr kumimoji="1" lang="ja-JP" altLang="ja-JP" sz="3200" kern="100" dirty="0">
                <a:solidFill>
                  <a:srgbClr val="FFFFFF"/>
                </a:solidFill>
                <a:latin typeface="ＭＳ Ｐゴシック"/>
                <a:ea typeface="ＭＳ Ｐゴシック"/>
                <a:cs typeface="Times New Roman" panose="02020603050405020304" pitchFamily="18" charset="0"/>
              </a:rPr>
              <a:t>内は</a:t>
            </a:r>
            <a:r>
              <a:rPr kumimoji="1" lang="ja-JP" altLang="ja-JP" sz="3200" kern="100" dirty="0">
                <a:solidFill>
                  <a:srgbClr val="FF0000"/>
                </a:solidFill>
                <a:latin typeface="ＭＳ Ｐゴシック"/>
                <a:ea typeface="ＭＳ Ｐゴシック"/>
                <a:cs typeface="Times New Roman" panose="02020603050405020304" pitchFamily="18" charset="0"/>
              </a:rPr>
              <a:t>全面禁煙</a:t>
            </a:r>
            <a:r>
              <a:rPr kumimoji="1" lang="ja-JP" altLang="ja-JP" sz="3200" kern="100" dirty="0">
                <a:solidFill>
                  <a:srgbClr val="FFFFFF"/>
                </a:solidFill>
                <a:latin typeface="ＭＳ Ｐゴシック"/>
                <a:ea typeface="ＭＳ Ｐゴシック"/>
                <a:cs typeface="Times New Roman" panose="02020603050405020304" pitchFamily="18" charset="0"/>
              </a:rPr>
              <a:t>になっております。</a:t>
            </a:r>
          </a:p>
          <a:p>
            <a:pPr algn="just" defTabSz="914400">
              <a:lnSpc>
                <a:spcPct val="150000"/>
              </a:lnSpc>
            </a:pPr>
            <a:r>
              <a:rPr kumimoji="1" lang="ja-JP" altLang="ja-JP" sz="3200" kern="100" dirty="0">
                <a:solidFill>
                  <a:srgbClr val="FFFFFF"/>
                </a:solidFill>
                <a:latin typeface="ＭＳ Ｐゴシック"/>
                <a:ea typeface="ＭＳ Ｐゴシック"/>
                <a:cs typeface="Times New Roman" panose="02020603050405020304" pitchFamily="18" charset="0"/>
              </a:rPr>
              <a:t>タバコをやめたい方、どうぞお気軽にご相談ください。</a:t>
            </a:r>
          </a:p>
        </p:txBody>
      </p:sp>
      <p:sp>
        <p:nvSpPr>
          <p:cNvPr id="5" name="テキスト ボックス 4">
            <a:extLst>
              <a:ext uri="{FF2B5EF4-FFF2-40B4-BE49-F238E27FC236}">
                <a16:creationId xmlns:a16="http://schemas.microsoft.com/office/drawing/2014/main" id="{CD159718-3E87-D713-D943-17C14EF2748E}"/>
              </a:ext>
            </a:extLst>
          </p:cNvPr>
          <p:cNvSpPr txBox="1"/>
          <p:nvPr/>
        </p:nvSpPr>
        <p:spPr>
          <a:xfrm>
            <a:off x="3367195" y="275482"/>
            <a:ext cx="9546009" cy="830997"/>
          </a:xfrm>
          <a:prstGeom prst="rect">
            <a:avLst/>
          </a:prstGeom>
          <a:noFill/>
        </p:spPr>
        <p:txBody>
          <a:bodyPr wrap="square">
            <a:spAutoFit/>
          </a:bodyPr>
          <a:lstStyle/>
          <a:p>
            <a:pPr algn="ctr" defTabSz="914400"/>
            <a:r>
              <a:rPr kumimoji="1" lang="ja-JP" altLang="ja-JP" sz="4800" kern="100" dirty="0">
                <a:solidFill>
                  <a:srgbClr val="FFFF00"/>
                </a:solidFill>
                <a:latin typeface="ＭＳ Ｐゴシック"/>
                <a:ea typeface="ＭＳ Ｐゴシック"/>
                <a:cs typeface="Times New Roman" panose="02020603050405020304" pitchFamily="18" charset="0"/>
              </a:rPr>
              <a:t>ニコチン依存症管理料</a:t>
            </a:r>
            <a:r>
              <a:rPr kumimoji="1" lang="ja-JP" altLang="en-US" sz="4800" kern="100" dirty="0">
                <a:solidFill>
                  <a:srgbClr val="FFFF00"/>
                </a:solidFill>
                <a:latin typeface="ＭＳ Ｐゴシック"/>
                <a:ea typeface="ＭＳ Ｐゴシック"/>
                <a:cs typeface="Times New Roman" panose="02020603050405020304" pitchFamily="18" charset="0"/>
              </a:rPr>
              <a:t>について</a:t>
            </a:r>
            <a:endParaRPr kumimoji="1" lang="ja-JP" altLang="en-US" sz="4800" dirty="0">
              <a:solidFill>
                <a:srgbClr val="FFFF00"/>
              </a:solidFill>
              <a:latin typeface="ＭＳ Ｐゴシック"/>
              <a:ea typeface="ＭＳ Ｐゴシック"/>
            </a:endParaRPr>
          </a:p>
        </p:txBody>
      </p:sp>
      <p:pic>
        <p:nvPicPr>
          <p:cNvPr id="7" name="図 6">
            <a:extLst>
              <a:ext uri="{FF2B5EF4-FFF2-40B4-BE49-F238E27FC236}">
                <a16:creationId xmlns:a16="http://schemas.microsoft.com/office/drawing/2014/main" id="{60018C82-BA02-4D7B-287C-07A8EF8AE4C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701553" y="4572000"/>
            <a:ext cx="5084752" cy="4220344"/>
          </a:xfrm>
          <a:prstGeom prst="rect">
            <a:avLst/>
          </a:prstGeom>
        </p:spPr>
      </p:pic>
    </p:spTree>
    <p:extLst>
      <p:ext uri="{BB962C8B-B14F-4D97-AF65-F5344CB8AC3E}">
        <p14:creationId xmlns:p14="http://schemas.microsoft.com/office/powerpoint/2010/main" val="2422385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5000"/>
              </a:schemeClr>
            </a:gs>
            <a:gs pos="62000">
              <a:schemeClr val="accent5">
                <a:lumMod val="50000"/>
              </a:schemeClr>
            </a:gs>
            <a:gs pos="100000">
              <a:srgbClr val="4E81C4">
                <a:alpha val="100000"/>
              </a:srgbClr>
            </a:gs>
          </a:gsLst>
          <a:lin ang="5400000" scaled="0"/>
        </a:gradFill>
        <a:effectLst/>
      </p:bgPr>
    </p:bg>
    <p:spTree>
      <p:nvGrpSpPr>
        <p:cNvPr id="1" name=""/>
        <p:cNvGrpSpPr/>
        <p:nvPr/>
      </p:nvGrpSpPr>
      <p:grpSpPr>
        <a:xfrm>
          <a:off x="0" y="0"/>
          <a:ext cx="0" cy="0"/>
          <a:chOff x="0" y="0"/>
          <a:chExt cx="0" cy="0"/>
        </a:xfrm>
      </p:grpSpPr>
      <p:graphicFrame>
        <p:nvGraphicFramePr>
          <p:cNvPr id="5" name="表 4"/>
          <p:cNvGraphicFramePr/>
          <p:nvPr>
            <p:extLst>
              <p:ext uri="{D42A27DB-BD31-4B8C-83A1-F6EECF244321}">
                <p14:modId xmlns:p14="http://schemas.microsoft.com/office/powerpoint/2010/main" val="3568851206"/>
              </p:ext>
            </p:extLst>
          </p:nvPr>
        </p:nvGraphicFramePr>
        <p:xfrm>
          <a:off x="3416967" y="1225920"/>
          <a:ext cx="9547756" cy="7712770"/>
        </p:xfrm>
        <a:graphic>
          <a:graphicData uri="http://schemas.openxmlformats.org/drawingml/2006/table">
            <a:tbl>
              <a:tblPr firstRow="1" firstCol="1">
                <a:tableStyleId>{5C22544A-7EE6-4342-B048-85BDC9FD1C3A}</a:tableStyleId>
              </a:tblPr>
              <a:tblGrid>
                <a:gridCol w="2276467">
                  <a:extLst>
                    <a:ext uri="{9D8B030D-6E8A-4147-A177-3AD203B41FA5}">
                      <a16:colId xmlns:a16="http://schemas.microsoft.com/office/drawing/2014/main" val="20000"/>
                    </a:ext>
                  </a:extLst>
                </a:gridCol>
                <a:gridCol w="3566134">
                  <a:extLst>
                    <a:ext uri="{9D8B030D-6E8A-4147-A177-3AD203B41FA5}">
                      <a16:colId xmlns:a16="http://schemas.microsoft.com/office/drawing/2014/main" val="20001"/>
                    </a:ext>
                  </a:extLst>
                </a:gridCol>
                <a:gridCol w="3705155">
                  <a:extLst>
                    <a:ext uri="{9D8B030D-6E8A-4147-A177-3AD203B41FA5}">
                      <a16:colId xmlns:a16="http://schemas.microsoft.com/office/drawing/2014/main" val="20002"/>
                    </a:ext>
                  </a:extLst>
                </a:gridCol>
              </a:tblGrid>
              <a:tr h="829795">
                <a:tc>
                  <a:txBody>
                    <a:bodyPr/>
                    <a:lstStyle/>
                    <a:p>
                      <a:pPr>
                        <a:buNone/>
                      </a:pPr>
                      <a:endParaRPr lang="ja-JP" altLang="en-US" sz="2000" dirty="0"/>
                    </a:p>
                  </a:txBody>
                  <a:tcPr marL="176390" marR="176390" marT="88196" marB="88196">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3100"/>
                        <a:t>午　前</a:t>
                      </a:r>
                      <a:endParaRPr lang="zh-CN" altLang="en-US" sz="310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3100" dirty="0"/>
                        <a:t>午　後</a:t>
                      </a:r>
                      <a:endParaRPr lang="zh-CN" altLang="en-US" sz="3100" dirty="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extLst>
                  <a:ext uri="{0D108BD9-81ED-4DB2-BD59-A6C34878D82A}">
                    <a16:rowId xmlns:a16="http://schemas.microsoft.com/office/drawing/2014/main" val="10000"/>
                  </a:ext>
                </a:extLst>
              </a:tr>
              <a:tr h="829795">
                <a:tc>
                  <a:txBody>
                    <a:bodyPr/>
                    <a:lstStyle/>
                    <a:p>
                      <a:pPr algn="ctr">
                        <a:buNone/>
                      </a:pPr>
                      <a:r>
                        <a:rPr lang="zh-CN" sz="3100" b="1"/>
                        <a:t>月曜日</a:t>
                      </a:r>
                      <a:endParaRPr lang="zh-CN" altLang="en-US" sz="3100" b="1"/>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2700"/>
                        <a:t>8：30～12：00</a:t>
                      </a:r>
                      <a:endParaRPr lang="zh-CN" altLang="en-US" sz="270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2700"/>
                        <a:t>3：00～6：30</a:t>
                      </a:r>
                      <a:endParaRPr lang="zh-CN" altLang="en-US" sz="270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extLst>
                  <a:ext uri="{0D108BD9-81ED-4DB2-BD59-A6C34878D82A}">
                    <a16:rowId xmlns:a16="http://schemas.microsoft.com/office/drawing/2014/main" val="10001"/>
                  </a:ext>
                </a:extLst>
              </a:tr>
              <a:tr h="829795">
                <a:tc>
                  <a:txBody>
                    <a:bodyPr/>
                    <a:lstStyle/>
                    <a:p>
                      <a:pPr algn="ctr">
                        <a:buNone/>
                      </a:pPr>
                      <a:r>
                        <a:rPr lang="zh-CN" sz="3100" b="1"/>
                        <a:t>火曜日</a:t>
                      </a:r>
                      <a:endParaRPr lang="zh-CN" altLang="en-US" sz="3100" b="1"/>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2700"/>
                        <a:t>8：30～12：00</a:t>
                      </a:r>
                      <a:endParaRPr lang="zh-CN" altLang="en-US" sz="270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2700" dirty="0"/>
                        <a:t>3：00～6：30</a:t>
                      </a:r>
                      <a:endParaRPr lang="zh-CN" altLang="en-US" sz="2700" dirty="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extLst>
                  <a:ext uri="{0D108BD9-81ED-4DB2-BD59-A6C34878D82A}">
                    <a16:rowId xmlns:a16="http://schemas.microsoft.com/office/drawing/2014/main" val="10002"/>
                  </a:ext>
                </a:extLst>
              </a:tr>
              <a:tr h="829795">
                <a:tc>
                  <a:txBody>
                    <a:bodyPr/>
                    <a:lstStyle/>
                    <a:p>
                      <a:pPr algn="ctr">
                        <a:buNone/>
                      </a:pPr>
                      <a:r>
                        <a:rPr lang="zh-CN" sz="3100" b="1"/>
                        <a:t>水曜日</a:t>
                      </a:r>
                      <a:endParaRPr lang="zh-CN" altLang="en-US" sz="3100" b="1"/>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2700"/>
                        <a:t>8：30～12：00</a:t>
                      </a:r>
                      <a:endParaRPr lang="zh-CN" altLang="en-US" sz="270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2700"/>
                        <a:t>3：00～6：30</a:t>
                      </a:r>
                      <a:endParaRPr lang="zh-CN" altLang="en-US" sz="270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extLst>
                  <a:ext uri="{0D108BD9-81ED-4DB2-BD59-A6C34878D82A}">
                    <a16:rowId xmlns:a16="http://schemas.microsoft.com/office/drawing/2014/main" val="10003"/>
                  </a:ext>
                </a:extLst>
              </a:tr>
              <a:tr h="829795">
                <a:tc>
                  <a:txBody>
                    <a:bodyPr/>
                    <a:lstStyle/>
                    <a:p>
                      <a:pPr algn="ctr">
                        <a:buNone/>
                      </a:pPr>
                      <a:r>
                        <a:rPr lang="zh-CN" sz="3100" b="1"/>
                        <a:t>木曜日</a:t>
                      </a:r>
                      <a:endParaRPr lang="zh-CN" altLang="en-US" sz="3100" b="1"/>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2700"/>
                        <a:t>8：30～12：00</a:t>
                      </a:r>
                      <a:endParaRPr lang="zh-CN" altLang="en-US" sz="270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ja-JP" altLang="en-US" sz="2700" dirty="0"/>
                        <a:t>休　　診</a:t>
                      </a:r>
                      <a:endParaRPr lang="en-US" altLang="en-US" sz="2700" dirty="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extLst>
                  <a:ext uri="{0D108BD9-81ED-4DB2-BD59-A6C34878D82A}">
                    <a16:rowId xmlns:a16="http://schemas.microsoft.com/office/drawing/2014/main" val="10004"/>
                  </a:ext>
                </a:extLst>
              </a:tr>
              <a:tr h="829795">
                <a:tc>
                  <a:txBody>
                    <a:bodyPr/>
                    <a:lstStyle/>
                    <a:p>
                      <a:pPr algn="ctr">
                        <a:buNone/>
                      </a:pPr>
                      <a:r>
                        <a:rPr lang="zh-CN" sz="3100" b="1"/>
                        <a:t>金曜日</a:t>
                      </a:r>
                      <a:endParaRPr lang="zh-CN" altLang="en-US" sz="3100" b="1"/>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2700"/>
                        <a:t>8：30～12：00</a:t>
                      </a:r>
                      <a:endParaRPr lang="zh-CN" altLang="en-US" sz="270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2700"/>
                        <a:t>3：00～6：30</a:t>
                      </a:r>
                      <a:endParaRPr lang="zh-CN" altLang="en-US" sz="270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extLst>
                  <a:ext uri="{0D108BD9-81ED-4DB2-BD59-A6C34878D82A}">
                    <a16:rowId xmlns:a16="http://schemas.microsoft.com/office/drawing/2014/main" val="10005"/>
                  </a:ext>
                </a:extLst>
              </a:tr>
              <a:tr h="860214">
                <a:tc>
                  <a:txBody>
                    <a:bodyPr/>
                    <a:lstStyle/>
                    <a:p>
                      <a:pPr algn="ctr">
                        <a:buNone/>
                      </a:pPr>
                      <a:r>
                        <a:rPr lang="zh-CN" sz="3100" b="1"/>
                        <a:t>土曜日</a:t>
                      </a:r>
                      <a:endParaRPr lang="zh-CN" altLang="en-US" sz="3100" b="1"/>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algn="ctr">
                        <a:buNone/>
                      </a:pPr>
                      <a:r>
                        <a:rPr lang="zh-CN" sz="2700"/>
                        <a:t>8：30～12：00</a:t>
                      </a:r>
                      <a:endParaRPr lang="zh-CN" altLang="en-US" sz="270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a:txBody>
                    <a:bodyPr/>
                    <a:lstStyle/>
                    <a:p>
                      <a:pPr marL="0" marR="0" lvl="0" indent="0" algn="ctr" defTabSz="514350" eaLnBrk="1" fontAlgn="base" latinLnBrk="0" hangingPunct="1">
                        <a:lnSpc>
                          <a:spcPct val="100000"/>
                        </a:lnSpc>
                        <a:spcBef>
                          <a:spcPct val="0"/>
                        </a:spcBef>
                        <a:spcAft>
                          <a:spcPct val="0"/>
                        </a:spcAft>
                        <a:buClrTx/>
                        <a:buSzTx/>
                        <a:buFont typeface="Arial" panose="020B0604020202020204" pitchFamily="34" charset="0"/>
                        <a:buNone/>
                        <a:tabLst/>
                        <a:defRPr/>
                      </a:pPr>
                      <a:r>
                        <a:rPr lang="ja-JP" altLang="en-US" sz="2700" dirty="0"/>
                        <a:t>休　　診</a:t>
                      </a:r>
                      <a:endParaRPr lang="en-US" altLang="en-US" sz="2700" dirty="0"/>
                    </a:p>
                  </a:txBody>
                  <a:tcPr marL="24499" marR="24499" marT="24499" marB="88196"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extLst>
                  <a:ext uri="{0D108BD9-81ED-4DB2-BD59-A6C34878D82A}">
                    <a16:rowId xmlns:a16="http://schemas.microsoft.com/office/drawing/2014/main" val="10006"/>
                  </a:ext>
                </a:extLst>
              </a:tr>
              <a:tr h="981293">
                <a:tc rowSpan="2">
                  <a:txBody>
                    <a:bodyPr/>
                    <a:lstStyle/>
                    <a:p>
                      <a:pPr algn="ctr">
                        <a:buNone/>
                      </a:pPr>
                      <a:r>
                        <a:rPr lang="zh-CN" sz="2700" b="1"/>
                        <a:t>休診日</a:t>
                      </a:r>
                      <a:endParaRPr lang="zh-CN" altLang="en-US" sz="2700" b="1"/>
                    </a:p>
                  </a:txBody>
                  <a:tcPr marL="86018" marR="86018" marT="43009" marB="43009"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gridSpan="2">
                  <a:txBody>
                    <a:bodyPr/>
                    <a:lstStyle/>
                    <a:p>
                      <a:pPr>
                        <a:buNone/>
                      </a:pPr>
                      <a:r>
                        <a:rPr lang="en-US" sz="2500"/>
                        <a:t>日曜・祝日</a:t>
                      </a:r>
                    </a:p>
                    <a:p>
                      <a:pPr>
                        <a:buNone/>
                      </a:pPr>
                      <a:r>
                        <a:rPr lang="en-US" sz="2500"/>
                        <a:t>お盆</a:t>
                      </a:r>
                      <a:r>
                        <a:rPr lang="en-US" sz="1300"/>
                        <a:t>（8/13～8/15）</a:t>
                      </a:r>
                      <a:r>
                        <a:rPr lang="en-US" sz="2500"/>
                        <a:t>・年末年始</a:t>
                      </a:r>
                      <a:r>
                        <a:rPr lang="en-US" sz="1300"/>
                        <a:t>（12/29～1/3）</a:t>
                      </a:r>
                      <a:endParaRPr lang="en-US" altLang="en-US" sz="1300"/>
                    </a:p>
                  </a:txBody>
                  <a:tcPr marL="86018" marR="86018" marT="43009" marB="43009"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hMerge="1">
                  <a:txBody>
                    <a:bodyPr/>
                    <a:lstStyle/>
                    <a:p>
                      <a:endParaRPr lang="ja-JP"/>
                    </a:p>
                  </a:txBody>
                  <a:tcPr>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extLst>
                  <a:ext uri="{0D108BD9-81ED-4DB2-BD59-A6C34878D82A}">
                    <a16:rowId xmlns:a16="http://schemas.microsoft.com/office/drawing/2014/main" val="10007"/>
                  </a:ext>
                </a:extLst>
              </a:tr>
              <a:tr h="892493">
                <a:tc vMerge="1">
                  <a:txBody>
                    <a:bodyPr/>
                    <a:lstStyle/>
                    <a:p>
                      <a:endParaRPr lang="ja-JP"/>
                    </a:p>
                  </a:txBody>
                  <a:tcPr>
                    <a:lnL w="12700">
                      <a:solidFill>
                        <a:schemeClr val="accent2">
                          <a:lumMod val="40000"/>
                          <a:lumOff val="60000"/>
                        </a:schemeClr>
                      </a:solidFill>
                      <a:prstDash val="solid"/>
                    </a:lnL>
                    <a:lnR w="12700">
                      <a:solidFill>
                        <a:schemeClr val="accent2">
                          <a:lumMod val="40000"/>
                          <a:lumOff val="60000"/>
                        </a:schemeClr>
                      </a:solidFill>
                      <a:prstDash val="solid"/>
                    </a:lnR>
                    <a:lnB w="12700">
                      <a:solidFill>
                        <a:schemeClr val="accent2">
                          <a:lumMod val="40000"/>
                          <a:lumOff val="60000"/>
                        </a:schemeClr>
                      </a:solidFill>
                      <a:prstDash val="solid"/>
                    </a:lnB>
                  </a:tcPr>
                </a:tc>
                <a:tc gridSpan="2">
                  <a:txBody>
                    <a:bodyPr/>
                    <a:lstStyle/>
                    <a:p>
                      <a:pPr>
                        <a:buNone/>
                      </a:pPr>
                      <a:r>
                        <a:rPr lang="zh-CN" sz="1500" b="1" dirty="0"/>
                        <a:t>※お盆・年末年始の休診日は年により変更する場合があります。また、院長の学会</a:t>
                      </a:r>
                      <a:endParaRPr lang="en-US" altLang="zh-CN" sz="1500" b="1" dirty="0"/>
                    </a:p>
                    <a:p>
                      <a:pPr>
                        <a:buNone/>
                      </a:pPr>
                      <a:r>
                        <a:rPr lang="zh-CN" sz="1500" b="1" dirty="0"/>
                        <a:t>出張などのため、ときどき臨時休診があります。事前にご案内いたします。</a:t>
                      </a:r>
                      <a:endParaRPr lang="zh-CN" altLang="en-US" sz="1500" b="1" dirty="0"/>
                    </a:p>
                  </a:txBody>
                  <a:tcPr marL="86018" marR="86018" marT="43009" marB="43009" anchor="ctr">
                    <a:lnL w="12700">
                      <a:solidFill>
                        <a:schemeClr val="accent2">
                          <a:lumMod val="40000"/>
                          <a:lumOff val="60000"/>
                        </a:schemeClr>
                      </a:solidFill>
                      <a:prstDash val="solid"/>
                    </a:lnL>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tc hMerge="1">
                  <a:txBody>
                    <a:bodyPr/>
                    <a:lstStyle/>
                    <a:p>
                      <a:endParaRPr lang="ja-JP"/>
                    </a:p>
                  </a:txBody>
                  <a:tcPr>
                    <a:lnR w="12700">
                      <a:solidFill>
                        <a:schemeClr val="accent2">
                          <a:lumMod val="40000"/>
                          <a:lumOff val="60000"/>
                        </a:schemeClr>
                      </a:solidFill>
                      <a:prstDash val="solid"/>
                    </a:lnR>
                    <a:lnT w="12700">
                      <a:solidFill>
                        <a:schemeClr val="accent2">
                          <a:lumMod val="40000"/>
                          <a:lumOff val="60000"/>
                        </a:schemeClr>
                      </a:solidFill>
                      <a:prstDash val="solid"/>
                    </a:lnT>
                    <a:lnB w="12700">
                      <a:solidFill>
                        <a:schemeClr val="accent2">
                          <a:lumMod val="40000"/>
                          <a:lumOff val="60000"/>
                        </a:schemeClr>
                      </a:solidFill>
                      <a:prstDash val="solid"/>
                    </a:lnB>
                  </a:tcPr>
                </a:tc>
                <a:extLst>
                  <a:ext uri="{0D108BD9-81ED-4DB2-BD59-A6C34878D82A}">
                    <a16:rowId xmlns:a16="http://schemas.microsoft.com/office/drawing/2014/main" val="10008"/>
                  </a:ext>
                </a:extLst>
              </a:tr>
            </a:tbl>
          </a:graphicData>
        </a:graphic>
      </p:graphicFrame>
      <p:sp>
        <p:nvSpPr>
          <p:cNvPr id="9" name="テキスト ボックス 8">
            <a:extLst>
              <a:ext uri="{FF2B5EF4-FFF2-40B4-BE49-F238E27FC236}">
                <a16:creationId xmlns:a16="http://schemas.microsoft.com/office/drawing/2014/main" id="{DF1370C5-A75D-8BA5-3E92-87D283F1EAE8}"/>
              </a:ext>
            </a:extLst>
          </p:cNvPr>
          <p:cNvSpPr txBox="1"/>
          <p:nvPr/>
        </p:nvSpPr>
        <p:spPr>
          <a:xfrm>
            <a:off x="3345447" y="205310"/>
            <a:ext cx="9565105" cy="830997"/>
          </a:xfrm>
          <a:prstGeom prst="rect">
            <a:avLst/>
          </a:prstGeom>
          <a:noFill/>
        </p:spPr>
        <p:txBody>
          <a:bodyPr wrap="square" rtlCol="0">
            <a:spAutoFit/>
          </a:bodyPr>
          <a:lstStyle/>
          <a:p>
            <a:pPr algn="ctr"/>
            <a:r>
              <a:rPr kumimoji="1" lang="ja-JP" altLang="en-US" sz="4800" dirty="0">
                <a:solidFill>
                  <a:srgbClr val="FFFF00"/>
                </a:solidFill>
              </a:rPr>
              <a:t>当院の診察時間</a:t>
            </a:r>
          </a:p>
        </p:txBody>
      </p:sp>
    </p:spTree>
    <p:extLst>
      <p:ext uri="{BB962C8B-B14F-4D97-AF65-F5344CB8AC3E}">
        <p14:creationId xmlns:p14="http://schemas.microsoft.com/office/powerpoint/2010/main" val="1532161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5000"/>
              </a:schemeClr>
            </a:gs>
            <a:gs pos="62000">
              <a:schemeClr val="accent5">
                <a:lumMod val="50000"/>
              </a:schemeClr>
            </a:gs>
            <a:gs pos="100000">
              <a:srgbClr val="4E81C4">
                <a:alpha val="100000"/>
              </a:srgb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17142" y="1243173"/>
            <a:ext cx="14702318" cy="7442992"/>
          </a:xfrm>
          <a:noFill/>
          <a:ln>
            <a:noFill/>
          </a:ln>
        </p:spPr>
        <p:style>
          <a:lnRef idx="2">
            <a:schemeClr val="dk1"/>
          </a:lnRef>
          <a:fillRef idx="1">
            <a:schemeClr val="lt1"/>
          </a:fillRef>
          <a:effectRef idx="0">
            <a:schemeClr val="dk1"/>
          </a:effectRef>
          <a:fontRef idx="minor">
            <a:schemeClr val="dk1"/>
          </a:fontRef>
        </p:style>
        <p:txBody>
          <a:bodyPr anchor="t"/>
          <a:lstStyle/>
          <a:p>
            <a:pPr algn="l">
              <a:lnSpc>
                <a:spcPct val="150000"/>
              </a:lnSpc>
            </a:pPr>
            <a:r>
              <a:rPr lang="ja-JP" altLang="en-US" sz="3200" dirty="0">
                <a:solidFill>
                  <a:schemeClr val="bg1"/>
                </a:solidFill>
              </a:rPr>
              <a:t>  当院では、後発医薬品の使用促進を図るとともに、医薬品の安定供給に向けた</a:t>
            </a:r>
            <a:br>
              <a:rPr lang="en-US" altLang="ja-JP" sz="3200" dirty="0">
                <a:solidFill>
                  <a:schemeClr val="bg1"/>
                </a:solidFill>
              </a:rPr>
            </a:br>
            <a:r>
              <a:rPr lang="ja-JP" altLang="en-US" sz="3200" dirty="0">
                <a:solidFill>
                  <a:schemeClr val="bg1"/>
                </a:solidFill>
              </a:rPr>
              <a:t>取り組みなどを実施しています。</a:t>
            </a:r>
            <a:br>
              <a:rPr lang="ja-JP" altLang="en-US" sz="3200" dirty="0">
                <a:solidFill>
                  <a:schemeClr val="bg1"/>
                </a:solidFill>
              </a:rPr>
            </a:br>
            <a:r>
              <a:rPr lang="ja-JP" altLang="en-US" sz="3200" dirty="0">
                <a:solidFill>
                  <a:schemeClr val="bg1"/>
                </a:solidFill>
              </a:rPr>
              <a:t>現在、一部の医薬品について十分な供給が難しい状況が続いています。</a:t>
            </a:r>
            <a:br>
              <a:rPr lang="ja-JP" altLang="en-US" sz="3200" dirty="0">
                <a:solidFill>
                  <a:schemeClr val="bg1"/>
                </a:solidFill>
              </a:rPr>
            </a:br>
            <a:br>
              <a:rPr lang="ja-JP" altLang="en-US" sz="3200" dirty="0">
                <a:solidFill>
                  <a:schemeClr val="bg1"/>
                </a:solidFill>
              </a:rPr>
            </a:br>
            <a:r>
              <a:rPr lang="ja-JP" altLang="en-US" sz="3200" dirty="0">
                <a:solidFill>
                  <a:schemeClr val="bg1"/>
                </a:solidFill>
              </a:rPr>
              <a:t>　当院では、後発医薬品のある医薬品について、特定の医薬品名を指定するのではなく、薬剤の成分をもとにした一般名処方（一般的な名称により処方箋を発行すること※）を行う場合があります。一般名処方によって特定の医薬品の供給が不足した場合であっても、患者さんに必要な医薬品が提供しやすくなります。</a:t>
            </a:r>
            <a:br>
              <a:rPr lang="ja-JP" altLang="en-US" sz="3200" dirty="0">
                <a:solidFill>
                  <a:schemeClr val="bg1"/>
                </a:solidFill>
              </a:rPr>
            </a:br>
            <a:r>
              <a:rPr lang="ja-JP" altLang="en-US" sz="3200" dirty="0">
                <a:solidFill>
                  <a:schemeClr val="bg1"/>
                </a:solidFill>
              </a:rPr>
              <a:t>  一般名処方について、ご不明な点などがありましたら当院職員までご相談ください。</a:t>
            </a:r>
            <a:br>
              <a:rPr lang="ja-JP" altLang="en-US" sz="3200" dirty="0">
                <a:solidFill>
                  <a:schemeClr val="bg1"/>
                </a:solidFill>
              </a:rPr>
            </a:br>
            <a:r>
              <a:rPr lang="ja-JP" altLang="en-US" sz="3200" dirty="0">
                <a:solidFill>
                  <a:schemeClr val="bg1"/>
                </a:solidFill>
              </a:rPr>
              <a:t>ご理解ご協力のほどよろしくお願いいたします。</a:t>
            </a:r>
            <a:br>
              <a:rPr lang="ja-JP" altLang="en-US" sz="3200" dirty="0">
                <a:solidFill>
                  <a:schemeClr val="bg1"/>
                </a:solidFill>
              </a:rPr>
            </a:br>
            <a:br>
              <a:rPr lang="ja-JP" altLang="en-US" sz="3200" dirty="0">
                <a:solidFill>
                  <a:schemeClr val="bg1"/>
                </a:solidFill>
              </a:rPr>
            </a:br>
            <a:r>
              <a:rPr lang="ja-JP" altLang="en-US" sz="3200" dirty="0">
                <a:solidFill>
                  <a:schemeClr val="bg1"/>
                </a:solidFill>
              </a:rPr>
              <a:t>※一般名処方とは</a:t>
            </a:r>
            <a:br>
              <a:rPr lang="ja-JP" altLang="en-US" sz="3200" dirty="0">
                <a:solidFill>
                  <a:schemeClr val="bg1"/>
                </a:solidFill>
              </a:rPr>
            </a:br>
            <a:r>
              <a:rPr lang="ja-JP" altLang="en-US" sz="3200" dirty="0">
                <a:solidFill>
                  <a:schemeClr val="bg1"/>
                </a:solidFill>
              </a:rPr>
              <a:t>お薬の「商品名」ではなく、「有効成分」を処方せんに記載することです。そうすることで供給不足のお薬であっても有効成分が同じ複数のお薬が選択でき、患者様に必要なお薬が提供しやすくなります。</a:t>
            </a:r>
          </a:p>
        </p:txBody>
      </p:sp>
      <p:sp>
        <p:nvSpPr>
          <p:cNvPr id="6" name="テキストボックス 5"/>
          <p:cNvSpPr txBox="1"/>
          <p:nvPr/>
        </p:nvSpPr>
        <p:spPr>
          <a:xfrm>
            <a:off x="2568539" y="301714"/>
            <a:ext cx="11219380" cy="830997"/>
          </a:xfrm>
          <a:prstGeom prst="rect">
            <a:avLst/>
          </a:prstGeom>
          <a:noFill/>
        </p:spPr>
        <p:txBody>
          <a:bodyPr wrap="square" rtlCol="0" anchor="t">
            <a:spAutoFit/>
          </a:bodyPr>
          <a:lstStyle/>
          <a:p>
            <a:pPr defTabSz="914400"/>
            <a:r>
              <a:rPr kumimoji="1" lang="ja-JP" altLang="en-US" sz="4800" dirty="0">
                <a:solidFill>
                  <a:srgbClr val="FFFF00"/>
                </a:solidFill>
                <a:latin typeface="Arial"/>
                <a:ea typeface="ＭＳ Ｐゴシック"/>
                <a:sym typeface="+mn-ea"/>
              </a:rPr>
              <a:t>後発医薬品</a:t>
            </a:r>
            <a:r>
              <a:rPr kumimoji="1" lang="en-US" altLang="ja-JP" sz="4800" dirty="0">
                <a:solidFill>
                  <a:srgbClr val="FFFF00"/>
                </a:solidFill>
                <a:latin typeface="Arial"/>
                <a:ea typeface="ＭＳ Ｐゴシック"/>
                <a:sym typeface="+mn-ea"/>
              </a:rPr>
              <a:t>/</a:t>
            </a:r>
            <a:r>
              <a:rPr kumimoji="1" lang="ja-JP" altLang="en-US" sz="4800" dirty="0">
                <a:solidFill>
                  <a:srgbClr val="FFFF00"/>
                </a:solidFill>
                <a:latin typeface="Arial"/>
                <a:ea typeface="ＭＳ Ｐゴシック"/>
                <a:sym typeface="+mn-ea"/>
              </a:rPr>
              <a:t>一般名処方に関するお知らせ</a:t>
            </a:r>
          </a:p>
        </p:txBody>
      </p:sp>
    </p:spTree>
    <p:extLst>
      <p:ext uri="{BB962C8B-B14F-4D97-AF65-F5344CB8AC3E}">
        <p14:creationId xmlns:p14="http://schemas.microsoft.com/office/powerpoint/2010/main" val="850756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5000"/>
              </a:schemeClr>
            </a:gs>
            <a:gs pos="62000">
              <a:schemeClr val="accent5">
                <a:lumMod val="50000"/>
              </a:schemeClr>
            </a:gs>
            <a:gs pos="100000">
              <a:srgbClr val="4E81C4">
                <a:alpha val="100000"/>
              </a:srgb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7454" y="1284270"/>
            <a:ext cx="14856430" cy="3005280"/>
          </a:xfrm>
          <a:noFill/>
          <a:ln>
            <a:noFill/>
          </a:ln>
        </p:spPr>
        <p:style>
          <a:lnRef idx="2">
            <a:schemeClr val="dk1"/>
          </a:lnRef>
          <a:fillRef idx="1">
            <a:schemeClr val="lt1"/>
          </a:fillRef>
          <a:effectRef idx="0">
            <a:schemeClr val="dk1"/>
          </a:effectRef>
          <a:fontRef idx="minor">
            <a:schemeClr val="dk1"/>
          </a:fontRef>
        </p:style>
        <p:txBody>
          <a:bodyPr anchor="t"/>
          <a:lstStyle/>
          <a:p>
            <a:pPr algn="l"/>
            <a:r>
              <a:rPr lang="ja-JP" altLang="en-US" sz="3200" dirty="0">
                <a:solidFill>
                  <a:schemeClr val="bg1"/>
                </a:solidFill>
              </a:rPr>
              <a:t>当院では、かかりつけ医として病気の治療以外にも、様々な</a:t>
            </a:r>
            <a:r>
              <a:rPr lang="ja-JP" altLang="en-US" sz="3200" dirty="0">
                <a:solidFill>
                  <a:srgbClr val="A5FCDE"/>
                </a:solidFill>
              </a:rPr>
              <a:t>健康相談、予防接種</a:t>
            </a:r>
            <a:r>
              <a:rPr lang="ja-JP" altLang="en-US" sz="3200" dirty="0">
                <a:solidFill>
                  <a:schemeClr val="bg1"/>
                </a:solidFill>
              </a:rPr>
              <a:t>に</a:t>
            </a:r>
            <a:br>
              <a:rPr lang="en-US" altLang="ja-JP" sz="3200" dirty="0">
                <a:solidFill>
                  <a:schemeClr val="bg1"/>
                </a:solidFill>
              </a:rPr>
            </a:br>
            <a:r>
              <a:rPr lang="ja-JP" altLang="en-US" sz="3200" dirty="0">
                <a:solidFill>
                  <a:schemeClr val="bg1"/>
                </a:solidFill>
              </a:rPr>
              <a:t>係る相談に応じております。</a:t>
            </a:r>
            <a:br>
              <a:rPr lang="ja-JP" altLang="en-US" sz="3200" dirty="0">
                <a:solidFill>
                  <a:schemeClr val="bg1"/>
                </a:solidFill>
              </a:rPr>
            </a:br>
            <a:r>
              <a:rPr lang="ja-JP" altLang="en-US" sz="3200" dirty="0">
                <a:solidFill>
                  <a:schemeClr val="bg1"/>
                </a:solidFill>
              </a:rPr>
              <a:t>当院医師は、</a:t>
            </a:r>
            <a:r>
              <a:rPr lang="ja-JP" altLang="en-US" sz="3200" dirty="0">
                <a:solidFill>
                  <a:srgbClr val="A5FCDE"/>
                </a:solidFill>
              </a:rPr>
              <a:t>介護支援専門員</a:t>
            </a:r>
            <a:r>
              <a:rPr lang="ja-JP" altLang="en-US" sz="3200" dirty="0">
                <a:solidFill>
                  <a:schemeClr val="bg1"/>
                </a:solidFill>
              </a:rPr>
              <a:t>（ケアマネージャー）の資格を有しており、介護保険の</a:t>
            </a:r>
            <a:br>
              <a:rPr lang="en-US" altLang="ja-JP" sz="3200" dirty="0">
                <a:solidFill>
                  <a:schemeClr val="bg1"/>
                </a:solidFill>
              </a:rPr>
            </a:br>
            <a:r>
              <a:rPr lang="ja-JP" altLang="en-US" sz="3200" dirty="0">
                <a:solidFill>
                  <a:schemeClr val="bg1"/>
                </a:solidFill>
              </a:rPr>
              <a:t>相談に応じております。介護支援専門員及び相談支援専門員からの相談に適切に</a:t>
            </a:r>
            <a:br>
              <a:rPr lang="en-US" altLang="ja-JP" sz="3200" dirty="0">
                <a:solidFill>
                  <a:schemeClr val="bg1"/>
                </a:solidFill>
              </a:rPr>
            </a:br>
            <a:r>
              <a:rPr lang="ja-JP" altLang="en-US" sz="3200" dirty="0">
                <a:solidFill>
                  <a:schemeClr val="bg1"/>
                </a:solidFill>
              </a:rPr>
              <a:t>対応することが可能です。</a:t>
            </a:r>
            <a:r>
              <a:rPr lang="ja-JP" altLang="en-US" sz="3200" dirty="0">
                <a:solidFill>
                  <a:srgbClr val="A5FCDE"/>
                </a:solidFill>
              </a:rPr>
              <a:t>主治医意見書の作成</a:t>
            </a:r>
            <a:r>
              <a:rPr lang="ja-JP" altLang="en-US" sz="3200" dirty="0">
                <a:solidFill>
                  <a:schemeClr val="bg1"/>
                </a:solidFill>
              </a:rPr>
              <a:t>も対応しております。</a:t>
            </a:r>
          </a:p>
        </p:txBody>
      </p:sp>
      <p:sp>
        <p:nvSpPr>
          <p:cNvPr id="6" name="テキストボックス 5"/>
          <p:cNvSpPr txBox="1"/>
          <p:nvPr/>
        </p:nvSpPr>
        <p:spPr>
          <a:xfrm>
            <a:off x="4421214" y="251461"/>
            <a:ext cx="7414209" cy="830997"/>
          </a:xfrm>
          <a:prstGeom prst="rect">
            <a:avLst/>
          </a:prstGeom>
          <a:noFill/>
        </p:spPr>
        <p:txBody>
          <a:bodyPr wrap="none" rtlCol="0" anchor="t">
            <a:spAutoFit/>
          </a:bodyPr>
          <a:lstStyle/>
          <a:p>
            <a:pPr algn="ctr" defTabSz="914400"/>
            <a:r>
              <a:rPr kumimoji="1" lang="ja-JP" altLang="en-US" sz="4800" dirty="0">
                <a:solidFill>
                  <a:srgbClr val="FFFF00"/>
                </a:solidFill>
                <a:latin typeface="Arial"/>
                <a:ea typeface="ＭＳ Ｐゴシック"/>
                <a:sym typeface="+mn-ea"/>
              </a:rPr>
              <a:t>地域包括診療加算について</a:t>
            </a:r>
          </a:p>
        </p:txBody>
      </p:sp>
      <p:sp>
        <p:nvSpPr>
          <p:cNvPr id="4" name="テキスト ボックス 3">
            <a:extLst>
              <a:ext uri="{FF2B5EF4-FFF2-40B4-BE49-F238E27FC236}">
                <a16:creationId xmlns:a16="http://schemas.microsoft.com/office/drawing/2014/main" id="{70300A05-EBEF-DB85-A5FA-D20E33887168}"/>
              </a:ext>
            </a:extLst>
          </p:cNvPr>
          <p:cNvSpPr txBox="1"/>
          <p:nvPr/>
        </p:nvSpPr>
        <p:spPr>
          <a:xfrm>
            <a:off x="677454" y="5363397"/>
            <a:ext cx="14420773" cy="3046988"/>
          </a:xfrm>
          <a:prstGeom prst="rect">
            <a:avLst/>
          </a:prstGeom>
          <a:noFill/>
        </p:spPr>
        <p:txBody>
          <a:bodyPr wrap="square">
            <a:spAutoFit/>
          </a:bodyPr>
          <a:lstStyle/>
          <a:p>
            <a:pPr algn="just" defTabSz="914400"/>
            <a:r>
              <a:rPr kumimoji="1" lang="en-US" altLang="ja-JP" sz="3200" kern="100" dirty="0">
                <a:solidFill>
                  <a:srgbClr val="FFFFFF"/>
                </a:solidFill>
                <a:latin typeface="ＭＳ Ｐゴシック"/>
                <a:ea typeface="ＭＳ Ｐゴシック"/>
                <a:cs typeface="Times New Roman" panose="02020603050405020304" pitchFamily="18" charset="0"/>
              </a:rPr>
              <a:t>   </a:t>
            </a:r>
            <a:r>
              <a:rPr kumimoji="1" lang="ja-JP" altLang="ja-JP" sz="3200" kern="100" dirty="0">
                <a:solidFill>
                  <a:srgbClr val="FFFFFF"/>
                </a:solidFill>
                <a:latin typeface="+mn-ea"/>
                <a:cs typeface="Times New Roman" panose="02020603050405020304" pitchFamily="18" charset="0"/>
              </a:rPr>
              <a:t>当院では再診患者様に時間外対応加算を算定しております。</a:t>
            </a:r>
          </a:p>
          <a:p>
            <a:pPr algn="just" defTabSz="914400"/>
            <a:r>
              <a:rPr kumimoji="1" lang="ja-JP" altLang="ja-JP" sz="3200" kern="100" dirty="0">
                <a:solidFill>
                  <a:srgbClr val="FFFFFF"/>
                </a:solidFill>
                <a:latin typeface="+mn-ea"/>
                <a:cs typeface="Times New Roman" panose="02020603050405020304" pitchFamily="18" charset="0"/>
              </a:rPr>
              <a:t>診療時間外に留守番電話で対応、</a:t>
            </a:r>
            <a:r>
              <a:rPr kumimoji="1" lang="ja-JP" altLang="en-US" sz="3200" kern="100" dirty="0">
                <a:solidFill>
                  <a:srgbClr val="FFFFFF"/>
                </a:solidFill>
                <a:latin typeface="+mn-ea"/>
                <a:cs typeface="Times New Roman" panose="02020603050405020304" pitchFamily="18" charset="0"/>
              </a:rPr>
              <a:t>翌</a:t>
            </a:r>
            <a:r>
              <a:rPr kumimoji="1" lang="ja-JP" altLang="ja-JP" sz="3200" kern="100" dirty="0">
                <a:solidFill>
                  <a:srgbClr val="FFFFFF"/>
                </a:solidFill>
                <a:latin typeface="+mn-ea"/>
                <a:cs typeface="Times New Roman" panose="02020603050405020304" pitchFamily="18" charset="0"/>
              </a:rPr>
              <a:t>診療日に対応させていただいております。</a:t>
            </a:r>
          </a:p>
          <a:p>
            <a:pPr algn="just" defTabSz="914400"/>
            <a:r>
              <a:rPr kumimoji="1" lang="ja-JP" altLang="ja-JP" sz="3200" kern="100" dirty="0">
                <a:solidFill>
                  <a:srgbClr val="FFFFFF"/>
                </a:solidFill>
                <a:latin typeface="+mn-ea"/>
                <a:cs typeface="Times New Roman" panose="02020603050405020304" pitchFamily="18" charset="0"/>
              </a:rPr>
              <a:t>時間外対応加算の時間外とありますが、これは時間外のクリニック体制に関する</a:t>
            </a:r>
            <a:endParaRPr kumimoji="1" lang="en-US" altLang="ja-JP" sz="3200" kern="100" dirty="0">
              <a:solidFill>
                <a:srgbClr val="FFFFFF"/>
              </a:solidFill>
              <a:latin typeface="+mn-ea"/>
              <a:cs typeface="Times New Roman" panose="02020603050405020304" pitchFamily="18" charset="0"/>
            </a:endParaRPr>
          </a:p>
          <a:p>
            <a:pPr algn="just" defTabSz="914400"/>
            <a:r>
              <a:rPr kumimoji="1" lang="ja-JP" altLang="ja-JP" sz="3200" kern="100" dirty="0">
                <a:solidFill>
                  <a:srgbClr val="FFFFFF"/>
                </a:solidFill>
                <a:latin typeface="+mn-ea"/>
                <a:cs typeface="Times New Roman" panose="02020603050405020304" pitchFamily="18" charset="0"/>
              </a:rPr>
              <a:t>加算であり、再診料を算定する全ての患者様が対象であり、日中の診療時間に受診した場合にも算定するものです。</a:t>
            </a:r>
          </a:p>
          <a:p>
            <a:pPr algn="just" defTabSz="914400"/>
            <a:r>
              <a:rPr kumimoji="1" lang="en-US" altLang="ja-JP" sz="3200" kern="100" dirty="0">
                <a:solidFill>
                  <a:srgbClr val="FF0000"/>
                </a:solidFill>
                <a:latin typeface="ＭＳ Ｐゴシック"/>
                <a:ea typeface="ＭＳ Ｐゴシック"/>
                <a:cs typeface="Times New Roman" panose="02020603050405020304" pitchFamily="18" charset="0"/>
              </a:rPr>
              <a:t> </a:t>
            </a:r>
            <a:endParaRPr kumimoji="1" lang="ja-JP" altLang="ja-JP" sz="3200" kern="100" dirty="0">
              <a:solidFill>
                <a:srgbClr val="000000"/>
              </a:solidFill>
              <a:latin typeface="ＭＳ Ｐゴシック"/>
              <a:ea typeface="ＭＳ Ｐゴシック"/>
              <a:cs typeface="Times New Roman" panose="02020603050405020304" pitchFamily="18" charset="0"/>
            </a:endParaRPr>
          </a:p>
        </p:txBody>
      </p:sp>
      <p:sp>
        <p:nvSpPr>
          <p:cNvPr id="7" name="テキスト ボックス 6">
            <a:extLst>
              <a:ext uri="{FF2B5EF4-FFF2-40B4-BE49-F238E27FC236}">
                <a16:creationId xmlns:a16="http://schemas.microsoft.com/office/drawing/2014/main" id="{302F1896-5C73-AAB0-B4C0-55E7CC2291B5}"/>
              </a:ext>
            </a:extLst>
          </p:cNvPr>
          <p:cNvSpPr txBox="1"/>
          <p:nvPr/>
        </p:nvSpPr>
        <p:spPr>
          <a:xfrm>
            <a:off x="4421214" y="4197082"/>
            <a:ext cx="7368910" cy="830997"/>
          </a:xfrm>
          <a:prstGeom prst="rect">
            <a:avLst/>
          </a:prstGeom>
          <a:noFill/>
        </p:spPr>
        <p:txBody>
          <a:bodyPr wrap="square">
            <a:spAutoFit/>
          </a:bodyPr>
          <a:lstStyle/>
          <a:p>
            <a:pPr algn="ctr" defTabSz="914400"/>
            <a:r>
              <a:rPr kumimoji="1" lang="ja-JP" altLang="ja-JP" sz="4800" kern="100" dirty="0">
                <a:solidFill>
                  <a:srgbClr val="FFFF00"/>
                </a:solidFill>
                <a:latin typeface="ＭＳ Ｐゴシック"/>
                <a:ea typeface="ＭＳ Ｐゴシック"/>
                <a:cs typeface="Times New Roman" panose="02020603050405020304" pitchFamily="18" charset="0"/>
              </a:rPr>
              <a:t>時間外対応加算について</a:t>
            </a:r>
          </a:p>
        </p:txBody>
      </p:sp>
    </p:spTree>
    <p:extLst>
      <p:ext uri="{BB962C8B-B14F-4D97-AF65-F5344CB8AC3E}">
        <p14:creationId xmlns:p14="http://schemas.microsoft.com/office/powerpoint/2010/main" val="1244705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5000"/>
              </a:schemeClr>
            </a:gs>
            <a:gs pos="62000">
              <a:schemeClr val="accent5">
                <a:lumMod val="50000"/>
              </a:schemeClr>
            </a:gs>
            <a:gs pos="100000">
              <a:srgbClr val="4E81C4">
                <a:alpha val="100000"/>
              </a:srgb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572125" y="1561672"/>
            <a:ext cx="14918075" cy="7114023"/>
          </a:xfrm>
          <a:noFill/>
          <a:ln>
            <a:noFill/>
          </a:ln>
        </p:spPr>
        <p:style>
          <a:lnRef idx="2">
            <a:schemeClr val="dk1"/>
          </a:lnRef>
          <a:fillRef idx="1">
            <a:schemeClr val="lt1"/>
          </a:fillRef>
          <a:effectRef idx="0">
            <a:schemeClr val="dk1"/>
          </a:effectRef>
          <a:fontRef idx="minor">
            <a:schemeClr val="dk1"/>
          </a:fontRef>
        </p:style>
        <p:txBody>
          <a:bodyPr anchor="t"/>
          <a:lstStyle/>
          <a:p>
            <a:pPr algn="l">
              <a:lnSpc>
                <a:spcPct val="150000"/>
              </a:lnSpc>
            </a:pPr>
            <a:r>
              <a:rPr lang="ja-JP" altLang="en-US" sz="3200" dirty="0">
                <a:solidFill>
                  <a:schemeClr val="bg1"/>
                </a:solidFill>
              </a:rPr>
              <a:t>　当院はかかりつけ医として次のような取り組みを行っています。</a:t>
            </a:r>
            <a:br>
              <a:rPr lang="en-US" altLang="ja-JP" sz="3200" dirty="0">
                <a:solidFill>
                  <a:schemeClr val="bg1"/>
                </a:solidFill>
              </a:rPr>
            </a:br>
            <a:br>
              <a:rPr lang="ja-JP" altLang="en-US" sz="3200" dirty="0">
                <a:solidFill>
                  <a:schemeClr val="bg1"/>
                </a:solidFill>
              </a:rPr>
            </a:br>
            <a:r>
              <a:rPr lang="ja-JP" altLang="en-US" sz="3200" dirty="0">
                <a:solidFill>
                  <a:schemeClr val="bg1"/>
                </a:solidFill>
              </a:rPr>
              <a:t>○他の医療機関の受診状況や投薬の処方内容を 把握した上で服薬管理を行います。</a:t>
            </a:r>
            <a:br>
              <a:rPr lang="ja-JP" altLang="en-US" sz="3200" dirty="0">
                <a:solidFill>
                  <a:schemeClr val="bg1"/>
                </a:solidFill>
              </a:rPr>
            </a:br>
            <a:r>
              <a:rPr lang="ja-JP" altLang="en-US" sz="3200" dirty="0">
                <a:solidFill>
                  <a:schemeClr val="bg1"/>
                </a:solidFill>
              </a:rPr>
              <a:t>〇健康診断の結果に関する相談、健康管理に関する相談に 応じます。 </a:t>
            </a:r>
            <a:br>
              <a:rPr lang="ja-JP" altLang="en-US" sz="3200" dirty="0">
                <a:solidFill>
                  <a:schemeClr val="bg1"/>
                </a:solidFill>
              </a:rPr>
            </a:br>
            <a:r>
              <a:rPr lang="ja-JP" altLang="en-US" sz="3200" dirty="0">
                <a:solidFill>
                  <a:schemeClr val="bg1"/>
                </a:solidFill>
              </a:rPr>
              <a:t>○検査の結果によっては、さらに精密な検査が必要となる 場合があります。</a:t>
            </a:r>
            <a:br>
              <a:rPr lang="en-US" altLang="ja-JP" sz="3200" dirty="0">
                <a:solidFill>
                  <a:schemeClr val="bg1"/>
                </a:solidFill>
              </a:rPr>
            </a:br>
            <a:r>
              <a:rPr lang="ja-JP" altLang="en-US" sz="3200" dirty="0">
                <a:solidFill>
                  <a:schemeClr val="bg1"/>
                </a:solidFill>
              </a:rPr>
              <a:t>　対応困難な場合は、専門の医師、専門 の病院へ紹介させていただきます。 </a:t>
            </a:r>
            <a:br>
              <a:rPr lang="ja-JP" altLang="en-US" sz="3200" dirty="0">
                <a:solidFill>
                  <a:schemeClr val="bg1"/>
                </a:solidFill>
              </a:rPr>
            </a:br>
            <a:r>
              <a:rPr lang="ja-JP" altLang="en-US" sz="3200" dirty="0">
                <a:solidFill>
                  <a:schemeClr val="bg1"/>
                </a:solidFill>
              </a:rPr>
              <a:t>○介護・保健・福祉サービスに関する相談に応じます。 </a:t>
            </a:r>
            <a:br>
              <a:rPr lang="ja-JP" altLang="en-US" sz="3200" dirty="0">
                <a:solidFill>
                  <a:schemeClr val="bg1"/>
                </a:solidFill>
              </a:rPr>
            </a:br>
            <a:r>
              <a:rPr lang="ja-JP" altLang="en-US" sz="3200" dirty="0">
                <a:solidFill>
                  <a:schemeClr val="bg1"/>
                </a:solidFill>
              </a:rPr>
              <a:t>○夜間・休日など緊急時の対応方法ついて 情報提供いたします。</a:t>
            </a:r>
          </a:p>
        </p:txBody>
      </p:sp>
      <p:sp>
        <p:nvSpPr>
          <p:cNvPr id="6" name="テキストボックス 5"/>
          <p:cNvSpPr txBox="1"/>
          <p:nvPr/>
        </p:nvSpPr>
        <p:spPr>
          <a:xfrm>
            <a:off x="4861065" y="267335"/>
            <a:ext cx="6340197" cy="830997"/>
          </a:xfrm>
          <a:prstGeom prst="rect">
            <a:avLst/>
          </a:prstGeom>
          <a:noFill/>
        </p:spPr>
        <p:txBody>
          <a:bodyPr wrap="none" rtlCol="0" anchor="t">
            <a:spAutoFit/>
          </a:bodyPr>
          <a:lstStyle/>
          <a:p>
            <a:pPr algn="ctr" defTabSz="914400"/>
            <a:r>
              <a:rPr kumimoji="1" lang="ja-JP" altLang="en-US" sz="4800" dirty="0">
                <a:solidFill>
                  <a:srgbClr val="FFFF00"/>
                </a:solidFill>
                <a:latin typeface="Arial"/>
                <a:ea typeface="ＭＳ Ｐゴシック"/>
                <a:sym typeface="+mn-ea"/>
              </a:rPr>
              <a:t>初診時の機能強化加算</a:t>
            </a:r>
          </a:p>
        </p:txBody>
      </p:sp>
    </p:spTree>
    <p:extLst>
      <p:ext uri="{BB962C8B-B14F-4D97-AF65-F5344CB8AC3E}">
        <p14:creationId xmlns:p14="http://schemas.microsoft.com/office/powerpoint/2010/main" val="2026860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5000"/>
              </a:schemeClr>
            </a:gs>
            <a:gs pos="62000">
              <a:schemeClr val="accent5">
                <a:lumMod val="50000"/>
              </a:schemeClr>
            </a:gs>
            <a:gs pos="100000">
              <a:srgbClr val="4E81C4">
                <a:alpha val="100000"/>
              </a:srgbClr>
            </a:gs>
          </a:gsLst>
          <a:lin ang="5400000" scaled="0"/>
        </a:gradFill>
        <a:effectLst/>
      </p:bgPr>
    </p:bg>
    <p:spTree>
      <p:nvGrpSpPr>
        <p:cNvPr id="1" name=""/>
        <p:cNvGrpSpPr/>
        <p:nvPr/>
      </p:nvGrpSpPr>
      <p:grpSpPr>
        <a:xfrm>
          <a:off x="0" y="0"/>
          <a:ext cx="0" cy="0"/>
          <a:chOff x="0" y="0"/>
          <a:chExt cx="0" cy="0"/>
        </a:xfrm>
      </p:grpSpPr>
      <p:sp>
        <p:nvSpPr>
          <p:cNvPr id="5" name="タイトル 1"/>
          <p:cNvSpPr>
            <a:spLocks noGrp="1"/>
          </p:cNvSpPr>
          <p:nvPr/>
        </p:nvSpPr>
        <p:spPr>
          <a:xfrm>
            <a:off x="838485" y="1757278"/>
            <a:ext cx="14579029" cy="7235825"/>
          </a:xfrm>
          <a:prstGeom prst="rect">
            <a:avLst/>
          </a:prstGeom>
          <a:noFill/>
          <a:ln w="9525">
            <a:noFill/>
          </a:ln>
        </p:spPr>
        <p:style>
          <a:lnRef idx="2">
            <a:schemeClr val="dk1"/>
          </a:lnRef>
          <a:fillRef idx="1">
            <a:schemeClr val="lt1"/>
          </a:fillRef>
          <a:effectRef idx="0">
            <a:schemeClr val="dk1"/>
          </a:effectRef>
          <a:fontRef idx="minor">
            <a:schemeClr val="dk1"/>
          </a:fontRef>
        </p:style>
        <p:txBody>
          <a:bodyPr anchor="t" anchorCtr="0"/>
          <a:lstStyle>
            <a:lvl1pPr marL="0" lvl="0" indent="0" algn="ctr" defTabSz="514350" eaLnBrk="1" fontAlgn="base" latinLnBrk="0" hangingPunct="1">
              <a:lnSpc>
                <a:spcPct val="100000"/>
              </a:lnSpc>
              <a:spcBef>
                <a:spcPct val="0"/>
              </a:spcBef>
              <a:spcAft>
                <a:spcPct val="0"/>
              </a:spcAft>
              <a:buNone/>
              <a:defRPr sz="2530" b="0" i="0" u="none" kern="1200" baseline="0">
                <a:solidFill>
                  <a:schemeClr val="dk1"/>
                </a:solidFill>
                <a:latin typeface="+mj-lt"/>
                <a:ea typeface="+mj-ea"/>
                <a:cs typeface="+mj-cs"/>
              </a:defRPr>
            </a:lvl1pPr>
          </a:lstStyle>
          <a:p>
            <a:pPr algn="l">
              <a:lnSpc>
                <a:spcPts val="4000"/>
              </a:lnSpc>
            </a:pPr>
            <a:r>
              <a:rPr kumimoji="1" lang="en-US" altLang="ja-JP" sz="3200" dirty="0">
                <a:solidFill>
                  <a:srgbClr val="FFFFFF"/>
                </a:solidFill>
                <a:latin typeface="+mn-ea"/>
                <a:ea typeface="+mn-ea"/>
              </a:rPr>
              <a:t> </a:t>
            </a:r>
            <a:r>
              <a:rPr kumimoji="1" lang="ja-JP" altLang="en-US" sz="3200" dirty="0">
                <a:solidFill>
                  <a:srgbClr val="FFFFFF"/>
                </a:solidFill>
                <a:latin typeface="+mn-ea"/>
                <a:ea typeface="+mn-ea"/>
              </a:rPr>
              <a:t>当院では月１回外来感染対策向上加算を算定しております。</a:t>
            </a:r>
          </a:p>
          <a:p>
            <a:pPr algn="l">
              <a:lnSpc>
                <a:spcPts val="4000"/>
              </a:lnSpc>
            </a:pPr>
            <a:endParaRPr kumimoji="1" lang="ja-JP" altLang="en-US" sz="3200" dirty="0">
              <a:solidFill>
                <a:srgbClr val="FFFFFF"/>
              </a:solidFill>
              <a:latin typeface="+mn-ea"/>
              <a:ea typeface="+mn-ea"/>
            </a:endParaRPr>
          </a:p>
          <a:p>
            <a:pPr algn="l">
              <a:lnSpc>
                <a:spcPts val="4000"/>
              </a:lnSpc>
            </a:pPr>
            <a:r>
              <a:rPr kumimoji="1" lang="ja-JP" altLang="en-US" sz="3200" dirty="0">
                <a:solidFill>
                  <a:srgbClr val="FFFFFF"/>
                </a:solidFill>
                <a:latin typeface="+mn-ea"/>
                <a:ea typeface="+mn-ea"/>
              </a:rPr>
              <a:t>・感染管理者である院長が中心となり、従業者全員で</a:t>
            </a:r>
            <a:r>
              <a:rPr kumimoji="1" lang="ja-JP" altLang="en-US" sz="3200" dirty="0">
                <a:solidFill>
                  <a:srgbClr val="FFFF00"/>
                </a:solidFill>
                <a:latin typeface="+mn-ea"/>
                <a:ea typeface="+mn-ea"/>
              </a:rPr>
              <a:t>院内感染対策</a:t>
            </a:r>
            <a:r>
              <a:rPr kumimoji="1" lang="ja-JP" altLang="en-US" sz="3200" dirty="0">
                <a:solidFill>
                  <a:srgbClr val="FFFFFF"/>
                </a:solidFill>
                <a:latin typeface="+mn-ea"/>
                <a:ea typeface="+mn-ea"/>
              </a:rPr>
              <a:t>を推進します。</a:t>
            </a:r>
          </a:p>
          <a:p>
            <a:pPr algn="l">
              <a:lnSpc>
                <a:spcPts val="4000"/>
              </a:lnSpc>
            </a:pPr>
            <a:r>
              <a:rPr kumimoji="1" lang="ja-JP" altLang="en-US" sz="3200" dirty="0">
                <a:solidFill>
                  <a:srgbClr val="FFFFFF"/>
                </a:solidFill>
                <a:latin typeface="+mn-ea"/>
                <a:ea typeface="+mn-ea"/>
              </a:rPr>
              <a:t>・院内感染対策の基本的考え方や関連知識の収録を目的に、研修会を年２回</a:t>
            </a:r>
            <a:endParaRPr kumimoji="1" lang="en-US" altLang="ja-JP" sz="3200" dirty="0">
              <a:solidFill>
                <a:srgbClr val="FFFFFF"/>
              </a:solidFill>
              <a:latin typeface="+mn-ea"/>
              <a:ea typeface="+mn-ea"/>
            </a:endParaRPr>
          </a:p>
          <a:p>
            <a:pPr algn="l">
              <a:lnSpc>
                <a:spcPts val="4000"/>
              </a:lnSpc>
            </a:pPr>
            <a:r>
              <a:rPr kumimoji="1" lang="en-US" altLang="ja-JP" sz="3200" dirty="0">
                <a:solidFill>
                  <a:srgbClr val="FFFFFF"/>
                </a:solidFill>
                <a:latin typeface="+mn-ea"/>
                <a:ea typeface="+mn-ea"/>
              </a:rPr>
              <a:t> </a:t>
            </a:r>
            <a:r>
              <a:rPr kumimoji="1" lang="ja-JP" altLang="en-US" sz="3200" dirty="0">
                <a:solidFill>
                  <a:srgbClr val="FFFFFF"/>
                </a:solidFill>
                <a:latin typeface="+mn-ea"/>
                <a:ea typeface="+mn-ea"/>
              </a:rPr>
              <a:t>実施します。</a:t>
            </a:r>
          </a:p>
          <a:p>
            <a:pPr algn="l">
              <a:lnSpc>
                <a:spcPts val="4000"/>
              </a:lnSpc>
            </a:pPr>
            <a:endParaRPr kumimoji="1" lang="ja-JP" altLang="en-US" sz="3200" dirty="0">
              <a:solidFill>
                <a:srgbClr val="FFFFFF"/>
              </a:solidFill>
              <a:latin typeface="+mn-ea"/>
              <a:ea typeface="+mn-ea"/>
            </a:endParaRPr>
          </a:p>
          <a:p>
            <a:pPr algn="l">
              <a:lnSpc>
                <a:spcPts val="4000"/>
              </a:lnSpc>
            </a:pPr>
            <a:r>
              <a:rPr kumimoji="1" lang="ja-JP" altLang="en-US" sz="3200" dirty="0">
                <a:solidFill>
                  <a:srgbClr val="FFFFFF"/>
                </a:solidFill>
                <a:latin typeface="+mn-ea"/>
                <a:ea typeface="+mn-ea"/>
              </a:rPr>
              <a:t>・感染性の高い疾患(インフルエンザや新型コロナウイルス感染症など)が疑われる</a:t>
            </a:r>
            <a:endParaRPr kumimoji="1" lang="en-US" altLang="ja-JP" sz="3200" dirty="0">
              <a:solidFill>
                <a:srgbClr val="FFFFFF"/>
              </a:solidFill>
              <a:latin typeface="+mn-ea"/>
              <a:ea typeface="+mn-ea"/>
            </a:endParaRPr>
          </a:p>
          <a:p>
            <a:pPr algn="l">
              <a:lnSpc>
                <a:spcPts val="4000"/>
              </a:lnSpc>
            </a:pPr>
            <a:r>
              <a:rPr kumimoji="1" lang="en-US" altLang="ja-JP" sz="3200" dirty="0">
                <a:solidFill>
                  <a:srgbClr val="FFFFFF"/>
                </a:solidFill>
                <a:latin typeface="+mn-ea"/>
                <a:ea typeface="+mn-ea"/>
              </a:rPr>
              <a:t> </a:t>
            </a:r>
            <a:r>
              <a:rPr kumimoji="1" lang="ja-JP" altLang="en-US" sz="3200" dirty="0">
                <a:solidFill>
                  <a:srgbClr val="FFFFFF"/>
                </a:solidFill>
                <a:latin typeface="+mn-ea"/>
                <a:ea typeface="+mn-ea"/>
              </a:rPr>
              <a:t>場合は、　</a:t>
            </a:r>
            <a:r>
              <a:rPr kumimoji="1" lang="ja-JP" altLang="en-US" sz="3200" dirty="0">
                <a:solidFill>
                  <a:srgbClr val="FFFF00"/>
                </a:solidFill>
                <a:latin typeface="+mn-ea"/>
                <a:ea typeface="+mn-ea"/>
              </a:rPr>
              <a:t>一般診療の方と導線を分けた診療スペース</a:t>
            </a:r>
            <a:r>
              <a:rPr kumimoji="1" lang="ja-JP" altLang="en-US" sz="3200" dirty="0">
                <a:solidFill>
                  <a:srgbClr val="FFFFFF"/>
                </a:solidFill>
                <a:latin typeface="+mn-ea"/>
                <a:ea typeface="+mn-ea"/>
              </a:rPr>
              <a:t>を確保して対応します。</a:t>
            </a:r>
          </a:p>
          <a:p>
            <a:pPr algn="l">
              <a:lnSpc>
                <a:spcPts val="4000"/>
              </a:lnSpc>
            </a:pPr>
            <a:endParaRPr kumimoji="1" lang="ja-JP" altLang="en-US" sz="3200" dirty="0">
              <a:solidFill>
                <a:srgbClr val="FFFFFF"/>
              </a:solidFill>
              <a:latin typeface="+mn-ea"/>
              <a:ea typeface="+mn-ea"/>
            </a:endParaRPr>
          </a:p>
          <a:p>
            <a:pPr algn="l">
              <a:lnSpc>
                <a:spcPts val="4000"/>
              </a:lnSpc>
            </a:pPr>
            <a:r>
              <a:rPr kumimoji="1" lang="ja-JP" altLang="en-US" sz="3200" dirty="0">
                <a:solidFill>
                  <a:srgbClr val="FFFFFF"/>
                </a:solidFill>
                <a:latin typeface="+mn-ea"/>
                <a:ea typeface="+mn-ea"/>
              </a:rPr>
              <a:t>・感染対策に関して</a:t>
            </a:r>
            <a:r>
              <a:rPr kumimoji="1" lang="ja-JP" altLang="en-US" sz="3200" dirty="0">
                <a:solidFill>
                  <a:srgbClr val="FFFF00"/>
                </a:solidFill>
                <a:latin typeface="+mn-ea"/>
                <a:ea typeface="+mn-ea"/>
              </a:rPr>
              <a:t>基幹病院と連携体制</a:t>
            </a:r>
            <a:r>
              <a:rPr kumimoji="1" lang="ja-JP" altLang="en-US" sz="3200" dirty="0">
                <a:solidFill>
                  <a:srgbClr val="FFFFFF"/>
                </a:solidFill>
                <a:latin typeface="+mn-ea"/>
                <a:ea typeface="+mn-ea"/>
              </a:rPr>
              <a:t>を構築し、定期的に必要な情報提供や</a:t>
            </a:r>
            <a:endParaRPr kumimoji="1" lang="en-US" altLang="ja-JP" sz="3200" dirty="0">
              <a:solidFill>
                <a:srgbClr val="FFFFFF"/>
              </a:solidFill>
              <a:latin typeface="+mn-ea"/>
              <a:ea typeface="+mn-ea"/>
            </a:endParaRPr>
          </a:p>
          <a:p>
            <a:pPr algn="l">
              <a:lnSpc>
                <a:spcPts val="4000"/>
              </a:lnSpc>
            </a:pPr>
            <a:r>
              <a:rPr kumimoji="1" lang="en-US" altLang="ja-JP" sz="3200" dirty="0">
                <a:solidFill>
                  <a:srgbClr val="FFFFFF"/>
                </a:solidFill>
                <a:latin typeface="+mn-ea"/>
                <a:ea typeface="+mn-ea"/>
              </a:rPr>
              <a:t> </a:t>
            </a:r>
            <a:r>
              <a:rPr kumimoji="1" lang="ja-JP" altLang="en-US" sz="3200" dirty="0">
                <a:solidFill>
                  <a:srgbClr val="FFFFFF"/>
                </a:solidFill>
                <a:latin typeface="+mn-ea"/>
                <a:ea typeface="+mn-ea"/>
              </a:rPr>
              <a:t>アドバイスを受け、院内感染対策の向上に努めます。</a:t>
            </a:r>
          </a:p>
        </p:txBody>
      </p:sp>
      <p:sp>
        <p:nvSpPr>
          <p:cNvPr id="7" name="テキストボックス 6"/>
          <p:cNvSpPr txBox="1"/>
          <p:nvPr/>
        </p:nvSpPr>
        <p:spPr>
          <a:xfrm>
            <a:off x="3805661" y="371476"/>
            <a:ext cx="8645315" cy="830997"/>
          </a:xfrm>
          <a:prstGeom prst="rect">
            <a:avLst/>
          </a:prstGeom>
          <a:noFill/>
        </p:spPr>
        <p:txBody>
          <a:bodyPr wrap="none" rtlCol="0" anchor="t">
            <a:spAutoFit/>
          </a:bodyPr>
          <a:lstStyle/>
          <a:p>
            <a:pPr algn="ctr" defTabSz="914400"/>
            <a:r>
              <a:rPr kumimoji="1" lang="ja-JP" altLang="en-US" sz="4800" dirty="0">
                <a:solidFill>
                  <a:srgbClr val="FFFF00"/>
                </a:solidFill>
                <a:latin typeface="Arial"/>
                <a:ea typeface="ＭＳ Ｐゴシック"/>
                <a:sym typeface="+mn-ea"/>
              </a:rPr>
              <a:t>外来感染対策向上加算について</a:t>
            </a:r>
          </a:p>
        </p:txBody>
      </p:sp>
    </p:spTree>
    <p:extLst>
      <p:ext uri="{BB962C8B-B14F-4D97-AF65-F5344CB8AC3E}">
        <p14:creationId xmlns:p14="http://schemas.microsoft.com/office/powerpoint/2010/main" val="2963736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5000"/>
              </a:schemeClr>
            </a:gs>
            <a:gs pos="62000">
              <a:schemeClr val="accent5">
                <a:lumMod val="50000"/>
              </a:schemeClr>
            </a:gs>
            <a:gs pos="100000">
              <a:srgbClr val="4E81C4">
                <a:alpha val="100000"/>
              </a:srgbClr>
            </a:gs>
          </a:gsLst>
          <a:lin ang="5400000" scaled="0"/>
        </a:gradFill>
        <a:effectLst/>
      </p:bgPr>
    </p:bg>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87943AE-49FA-B341-0646-A7976793BCEB}"/>
              </a:ext>
            </a:extLst>
          </p:cNvPr>
          <p:cNvSpPr txBox="1"/>
          <p:nvPr/>
        </p:nvSpPr>
        <p:spPr>
          <a:xfrm>
            <a:off x="965167" y="1219917"/>
            <a:ext cx="14517384" cy="2685351"/>
          </a:xfrm>
          <a:prstGeom prst="rect">
            <a:avLst/>
          </a:prstGeom>
          <a:noFill/>
        </p:spPr>
        <p:txBody>
          <a:bodyPr wrap="square">
            <a:spAutoFit/>
          </a:bodyPr>
          <a:lstStyle/>
          <a:p>
            <a:pPr marL="342900" indent="-342900" defTabSz="914400">
              <a:buFont typeface="Arial" panose="020B0604020202020204" pitchFamily="34" charset="0"/>
              <a:buChar char="•"/>
            </a:pPr>
            <a:r>
              <a:rPr kumimoji="1" lang="ja-JP" altLang="ja-JP" sz="3200"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オンライン資格確認を行う体制を有しています。</a:t>
            </a:r>
            <a:endParaRPr kumimoji="1" lang="en-US" altLang="ja-JP" sz="3200"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342900" indent="-342900" defTabSz="914400">
              <a:buFont typeface="Arial" panose="020B0604020202020204" pitchFamily="34" charset="0"/>
              <a:buChar char="•"/>
            </a:pPr>
            <a:r>
              <a:rPr kumimoji="1" lang="ja-JP" altLang="ja-JP" sz="3200"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受診歴、薬剤情報、特定健診情報その他必要な診療情報を取得・活用して診療を行います。</a:t>
            </a:r>
            <a:endParaRPr kumimoji="1" lang="en-US" altLang="ja-JP" sz="3200"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342900" indent="-342900" defTabSz="914400">
              <a:buFont typeface="Arial" panose="020B0604020202020204" pitchFamily="34" charset="0"/>
              <a:buChar char="•"/>
            </a:pPr>
            <a:r>
              <a:rPr kumimoji="1" lang="ja-JP" altLang="ja-JP" sz="3200"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正確な情報を取得・活用するためマイナ保険証の利用にご協力をお願い</a:t>
            </a:r>
            <a:r>
              <a:rPr kumimoji="1" lang="ja-JP" altLang="en-US" sz="3200"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致し</a:t>
            </a:r>
            <a:r>
              <a:rPr kumimoji="1" lang="ja-JP" altLang="ja-JP" sz="3200"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ます。</a:t>
            </a:r>
          </a:p>
          <a:p>
            <a:pPr marL="342900" indent="-342900" defTabSz="914400">
              <a:lnSpc>
                <a:spcPct val="150000"/>
              </a:lnSpc>
              <a:buFont typeface="Arial" panose="020B0604020202020204" pitchFamily="34" charset="0"/>
              <a:buChar char="•"/>
            </a:pPr>
            <a:endParaRPr kumimoji="1" lang="ja-JP" altLang="ja-JP" sz="3200" b="1"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52DE7201-6949-F690-6BCE-52F32C1DAAC0}"/>
              </a:ext>
            </a:extLst>
          </p:cNvPr>
          <p:cNvSpPr txBox="1"/>
          <p:nvPr/>
        </p:nvSpPr>
        <p:spPr>
          <a:xfrm>
            <a:off x="3530208" y="287236"/>
            <a:ext cx="8956995" cy="830997"/>
          </a:xfrm>
          <a:prstGeom prst="rect">
            <a:avLst/>
          </a:prstGeom>
          <a:noFill/>
        </p:spPr>
        <p:txBody>
          <a:bodyPr wrap="square">
            <a:spAutoFit/>
          </a:bodyPr>
          <a:lstStyle/>
          <a:p>
            <a:pPr algn="ctr" defTabSz="914400"/>
            <a:r>
              <a:rPr kumimoji="1" lang="ja-JP" altLang="ja-JP" sz="4800" b="1" dirty="0">
                <a:solidFill>
                  <a:srgbClr val="FFFF00"/>
                </a:solidFill>
                <a:latin typeface="ＭＳ Ｐゴシック"/>
                <a:ea typeface="ＭＳ Ｐゴシック"/>
                <a:cs typeface="ＭＳ Ｐゴシック" panose="020B0600070205080204" pitchFamily="50" charset="-128"/>
              </a:rPr>
              <a:t>医療情報</a:t>
            </a:r>
            <a:r>
              <a:rPr kumimoji="1" lang="ja-JP" altLang="en-US" sz="4800" b="1" dirty="0">
                <a:solidFill>
                  <a:srgbClr val="FFFF00"/>
                </a:solidFill>
                <a:latin typeface="ＭＳ Ｐゴシック"/>
                <a:ea typeface="ＭＳ Ｐゴシック"/>
                <a:cs typeface="ＭＳ Ｐゴシック" panose="020B0600070205080204" pitchFamily="50" charset="-128"/>
              </a:rPr>
              <a:t>取得</a:t>
            </a:r>
            <a:r>
              <a:rPr kumimoji="1" lang="ja-JP" altLang="ja-JP" sz="4800" b="1" dirty="0">
                <a:solidFill>
                  <a:srgbClr val="FFFF00"/>
                </a:solidFill>
                <a:latin typeface="ＭＳ Ｐゴシック"/>
                <a:ea typeface="ＭＳ Ｐゴシック"/>
                <a:cs typeface="ＭＳ Ｐゴシック" panose="020B0600070205080204" pitchFamily="50" charset="-128"/>
              </a:rPr>
              <a:t>加算について</a:t>
            </a:r>
          </a:p>
        </p:txBody>
      </p:sp>
      <p:sp>
        <p:nvSpPr>
          <p:cNvPr id="2" name="テキスト ボックス 1">
            <a:extLst>
              <a:ext uri="{FF2B5EF4-FFF2-40B4-BE49-F238E27FC236}">
                <a16:creationId xmlns:a16="http://schemas.microsoft.com/office/drawing/2014/main" id="{057D81D3-53CA-4773-890B-64DDAA861C3F}"/>
              </a:ext>
            </a:extLst>
          </p:cNvPr>
          <p:cNvSpPr txBox="1"/>
          <p:nvPr/>
        </p:nvSpPr>
        <p:spPr>
          <a:xfrm>
            <a:off x="1101128" y="4572000"/>
            <a:ext cx="14381423" cy="5640006"/>
          </a:xfrm>
          <a:prstGeom prst="rect">
            <a:avLst/>
          </a:prstGeom>
          <a:noFill/>
        </p:spPr>
        <p:txBody>
          <a:bodyPr wrap="square">
            <a:spAutoFit/>
          </a:bodyPr>
          <a:lstStyle/>
          <a:p>
            <a:pPr marL="285750" indent="-285750" defTabSz="914400">
              <a:buFont typeface="Arial" panose="020B0604020202020204" pitchFamily="34" charset="0"/>
              <a:buChar char="•"/>
            </a:pPr>
            <a:r>
              <a:rPr kumimoji="1" lang="ja-JP" altLang="ja-JP" sz="3200" dirty="0">
                <a:solidFill>
                  <a:srgbClr val="FFFFFF"/>
                </a:solidFill>
                <a:latin typeface="ＭＳ Ｐゴシック"/>
                <a:ea typeface="ＭＳ Ｐゴシック"/>
                <a:cs typeface="ＭＳ Ｐゴシック" panose="020B0600070205080204" pitchFamily="50" charset="-128"/>
              </a:rPr>
              <a:t>オンライン請求を行っております。</a:t>
            </a:r>
            <a:endParaRPr kumimoji="1" lang="en-US" altLang="ja-JP" sz="3200" dirty="0">
              <a:solidFill>
                <a:srgbClr val="FFFFFF"/>
              </a:solidFill>
              <a:latin typeface="ＭＳ Ｐゴシック"/>
              <a:ea typeface="ＭＳ Ｐゴシック"/>
              <a:cs typeface="ＭＳ Ｐゴシック" panose="020B0600070205080204" pitchFamily="50" charset="-128"/>
            </a:endParaRPr>
          </a:p>
          <a:p>
            <a:pPr marL="285750" indent="-285750" defTabSz="914400">
              <a:lnSpc>
                <a:spcPct val="150000"/>
              </a:lnSpc>
              <a:buFont typeface="Arial" panose="020B0604020202020204" pitchFamily="34" charset="0"/>
              <a:buChar char="•"/>
            </a:pPr>
            <a:r>
              <a:rPr kumimoji="1" lang="ja-JP" altLang="en-US" sz="3200" dirty="0">
                <a:solidFill>
                  <a:srgbClr val="FFFFFF"/>
                </a:solidFill>
                <a:latin typeface="ＭＳ Ｐゴシック"/>
                <a:ea typeface="ＭＳ Ｐゴシック"/>
                <a:cs typeface="ＭＳ Ｐゴシック" panose="020B0600070205080204" pitchFamily="50" charset="-128"/>
              </a:rPr>
              <a:t>オンライン資格確認を行っています。</a:t>
            </a:r>
            <a:endParaRPr kumimoji="1" lang="en-US" altLang="ja-JP" sz="3200" dirty="0">
              <a:solidFill>
                <a:srgbClr val="FFFFFF"/>
              </a:solidFill>
              <a:latin typeface="ＭＳ Ｐゴシック"/>
              <a:ea typeface="ＭＳ Ｐゴシック"/>
              <a:cs typeface="ＭＳ Ｐゴシック" panose="020B0600070205080204" pitchFamily="50" charset="-128"/>
            </a:endParaRPr>
          </a:p>
          <a:p>
            <a:pPr marL="342900" indent="-342900" defTabSz="914400">
              <a:lnSpc>
                <a:spcPct val="150000"/>
              </a:lnSpc>
              <a:buFont typeface="Arial" panose="020B0604020202020204" pitchFamily="34" charset="0"/>
              <a:buChar char="•"/>
            </a:pPr>
            <a:r>
              <a:rPr kumimoji="1" lang="ja-JP" altLang="ja-JP" sz="3200" dirty="0">
                <a:solidFill>
                  <a:srgbClr val="FFFFFF"/>
                </a:solidFill>
                <a:latin typeface="ＭＳ Ｐゴシック"/>
                <a:ea typeface="ＭＳ Ｐゴシック"/>
                <a:cs typeface="ＭＳ Ｐゴシック" panose="020B0600070205080204" pitchFamily="50" charset="-128"/>
              </a:rPr>
              <a:t>電子資格確認を利用して取得した診療情報を、診察室で閲覧又は活用できる</a:t>
            </a:r>
            <a:r>
              <a:rPr kumimoji="1" lang="ja-JP" altLang="en-US" sz="3200" dirty="0">
                <a:solidFill>
                  <a:srgbClr val="FFFFFF"/>
                </a:solidFill>
                <a:latin typeface="ＭＳ Ｐゴシック"/>
                <a:ea typeface="ＭＳ Ｐゴシック"/>
                <a:cs typeface="ＭＳ Ｐゴシック" panose="020B0600070205080204" pitchFamily="50" charset="-128"/>
              </a:rPr>
              <a:t>　　　</a:t>
            </a:r>
            <a:r>
              <a:rPr kumimoji="1" lang="ja-JP" altLang="ja-JP" sz="3200" dirty="0">
                <a:solidFill>
                  <a:srgbClr val="FFFFFF"/>
                </a:solidFill>
                <a:latin typeface="ＭＳ Ｐゴシック"/>
                <a:ea typeface="ＭＳ Ｐゴシック"/>
                <a:cs typeface="ＭＳ Ｐゴシック" panose="020B0600070205080204" pitchFamily="50" charset="-128"/>
              </a:rPr>
              <a:t>体制を有しております。</a:t>
            </a:r>
            <a:endParaRPr kumimoji="1" lang="en-US" altLang="ja-JP" sz="3200" dirty="0">
              <a:solidFill>
                <a:srgbClr val="FFFFFF"/>
              </a:solidFill>
              <a:latin typeface="ＭＳ Ｐゴシック"/>
              <a:ea typeface="ＭＳ Ｐゴシック"/>
              <a:cs typeface="ＭＳ Ｐゴシック" panose="020B0600070205080204" pitchFamily="50" charset="-128"/>
            </a:endParaRPr>
          </a:p>
          <a:p>
            <a:pPr marL="342900" indent="-342900" defTabSz="914400">
              <a:lnSpc>
                <a:spcPct val="150000"/>
              </a:lnSpc>
              <a:buFont typeface="Arial" panose="020B0604020202020204" pitchFamily="34" charset="0"/>
              <a:buChar char="•"/>
            </a:pPr>
            <a:r>
              <a:rPr kumimoji="1" lang="ja-JP" altLang="ja-JP" sz="3200" dirty="0">
                <a:solidFill>
                  <a:srgbClr val="FFFFFF"/>
                </a:solidFill>
                <a:latin typeface="ＭＳ Ｐゴシック"/>
                <a:ea typeface="ＭＳ Ｐゴシック"/>
                <a:cs typeface="ＭＳ Ｐゴシック" panose="020B0600070205080204" pitchFamily="50" charset="-128"/>
              </a:rPr>
              <a:t>電子処方箋を発行する体制を本年秋頃から開始予定です。　</a:t>
            </a:r>
            <a:endParaRPr kumimoji="1" lang="en-US" altLang="ja-JP" sz="3200" dirty="0">
              <a:solidFill>
                <a:srgbClr val="FFFFFF"/>
              </a:solidFill>
              <a:latin typeface="ＭＳ Ｐゴシック"/>
              <a:ea typeface="ＭＳ Ｐゴシック"/>
              <a:cs typeface="ＭＳ Ｐゴシック" panose="020B0600070205080204" pitchFamily="50" charset="-128"/>
            </a:endParaRPr>
          </a:p>
          <a:p>
            <a:pPr marL="342900" indent="-342900" defTabSz="914400">
              <a:lnSpc>
                <a:spcPct val="150000"/>
              </a:lnSpc>
              <a:buFont typeface="Arial" panose="020B0604020202020204" pitchFamily="34" charset="0"/>
              <a:buChar char="•"/>
            </a:pPr>
            <a:r>
              <a:rPr kumimoji="1" lang="ja-JP" altLang="ja-JP" sz="3200" dirty="0">
                <a:solidFill>
                  <a:srgbClr val="FFFFFF"/>
                </a:solidFill>
                <a:latin typeface="ＭＳ Ｐゴシック"/>
                <a:ea typeface="ＭＳ Ｐゴシック"/>
                <a:cs typeface="ＭＳ Ｐゴシック" panose="020B0600070205080204" pitchFamily="50" charset="-128"/>
              </a:rPr>
              <a:t>電子カルテ情報共有サービスを活用できる体制については対応</a:t>
            </a:r>
            <a:r>
              <a:rPr kumimoji="1" lang="ja-JP" altLang="en-US" sz="3200" dirty="0">
                <a:solidFill>
                  <a:srgbClr val="FFFFFF"/>
                </a:solidFill>
                <a:latin typeface="ＭＳ Ｐゴシック"/>
                <a:ea typeface="ＭＳ Ｐゴシック"/>
                <a:cs typeface="ＭＳ Ｐゴシック" panose="020B0600070205080204" pitchFamily="50" charset="-128"/>
              </a:rPr>
              <a:t>予定です</a:t>
            </a:r>
            <a:r>
              <a:rPr kumimoji="1" lang="ja-JP" altLang="ja-JP" sz="3200" dirty="0">
                <a:solidFill>
                  <a:srgbClr val="FFFFFF"/>
                </a:solidFill>
                <a:latin typeface="ＭＳ Ｐゴシック"/>
                <a:ea typeface="ＭＳ Ｐゴシック"/>
                <a:cs typeface="ＭＳ Ｐゴシック" panose="020B0600070205080204" pitchFamily="50" charset="-128"/>
              </a:rPr>
              <a:t>。　</a:t>
            </a:r>
            <a:endParaRPr kumimoji="1" lang="en-US" altLang="ja-JP" sz="3200" dirty="0">
              <a:solidFill>
                <a:srgbClr val="FFFFFF"/>
              </a:solidFill>
              <a:latin typeface="ＭＳ Ｐゴシック"/>
              <a:ea typeface="ＭＳ Ｐゴシック"/>
              <a:cs typeface="ＭＳ Ｐゴシック" panose="020B0600070205080204" pitchFamily="50" charset="-128"/>
            </a:endParaRPr>
          </a:p>
          <a:p>
            <a:pPr marL="342900" indent="-342900" defTabSz="914400">
              <a:lnSpc>
                <a:spcPct val="150000"/>
              </a:lnSpc>
              <a:buFont typeface="Arial" panose="020B0604020202020204" pitchFamily="34" charset="0"/>
              <a:buChar char="•"/>
            </a:pPr>
            <a:endParaRPr kumimoji="1" lang="en-US" altLang="ja-JP" sz="3200" b="1" dirty="0">
              <a:solidFill>
                <a:srgbClr val="FFFFFF"/>
              </a:solidFill>
              <a:latin typeface="ＭＳ Ｐゴシック" panose="020B0600070205080204" pitchFamily="50" charset="-128"/>
              <a:ea typeface="HG丸ｺﾞｼｯｸM-PRO" panose="020F0600000000000000" pitchFamily="50" charset="-128"/>
              <a:cs typeface="ＭＳ Ｐゴシック" panose="020B0600070205080204" pitchFamily="50" charset="-128"/>
            </a:endParaRPr>
          </a:p>
          <a:p>
            <a:pPr marL="342900" indent="-342900" defTabSz="914400">
              <a:lnSpc>
                <a:spcPct val="150000"/>
              </a:lnSpc>
              <a:buFont typeface="Arial" panose="020B0604020202020204" pitchFamily="34" charset="0"/>
              <a:buChar char="•"/>
            </a:pPr>
            <a:endParaRPr kumimoji="1" lang="ja-JP" altLang="ja-JP" sz="3200" b="1"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8EE29ADB-5AA6-75BA-0AD9-41D190427F85}"/>
              </a:ext>
            </a:extLst>
          </p:cNvPr>
          <p:cNvSpPr txBox="1"/>
          <p:nvPr/>
        </p:nvSpPr>
        <p:spPr>
          <a:xfrm>
            <a:off x="2929276" y="3591453"/>
            <a:ext cx="10397447" cy="830997"/>
          </a:xfrm>
          <a:prstGeom prst="rect">
            <a:avLst/>
          </a:prstGeom>
          <a:noFill/>
        </p:spPr>
        <p:txBody>
          <a:bodyPr wrap="square">
            <a:spAutoFit/>
          </a:bodyPr>
          <a:lstStyle/>
          <a:p>
            <a:pPr algn="ctr" defTabSz="914400"/>
            <a:r>
              <a:rPr kumimoji="1" lang="ja-JP" altLang="ja-JP" sz="4800" b="1" dirty="0">
                <a:solidFill>
                  <a:srgbClr val="FFFF00"/>
                </a:solidFill>
                <a:latin typeface="ＭＳ Ｐゴシック"/>
                <a:ea typeface="ＭＳ Ｐゴシック"/>
                <a:cs typeface="ＭＳ Ｐゴシック" panose="020B0600070205080204" pitchFamily="50" charset="-128"/>
              </a:rPr>
              <a:t>医療</a:t>
            </a:r>
            <a:r>
              <a:rPr kumimoji="1" lang="en-US" altLang="ja-JP" sz="4800" b="1" dirty="0">
                <a:solidFill>
                  <a:srgbClr val="FFFF00"/>
                </a:solidFill>
                <a:latin typeface="ＭＳ Ｐゴシック"/>
                <a:ea typeface="ＭＳ Ｐゴシック"/>
                <a:cs typeface="ＭＳ Ｐゴシック" panose="020B0600070205080204" pitchFamily="50" charset="-128"/>
              </a:rPr>
              <a:t>Dx</a:t>
            </a:r>
            <a:r>
              <a:rPr kumimoji="1" lang="ja-JP" altLang="en-US" sz="4800" b="1" dirty="0">
                <a:solidFill>
                  <a:srgbClr val="FFFF00"/>
                </a:solidFill>
                <a:latin typeface="ＭＳ Ｐゴシック"/>
                <a:ea typeface="ＭＳ Ｐゴシック"/>
                <a:cs typeface="ＭＳ Ｐゴシック" panose="020B0600070205080204" pitchFamily="50" charset="-128"/>
              </a:rPr>
              <a:t>推進体制整備</a:t>
            </a:r>
            <a:r>
              <a:rPr kumimoji="1" lang="ja-JP" altLang="ja-JP" sz="4800" b="1" dirty="0">
                <a:solidFill>
                  <a:srgbClr val="FFFF00"/>
                </a:solidFill>
                <a:latin typeface="ＭＳ Ｐゴシック"/>
                <a:ea typeface="ＭＳ Ｐゴシック"/>
                <a:cs typeface="ＭＳ Ｐゴシック" panose="020B0600070205080204" pitchFamily="50" charset="-128"/>
              </a:rPr>
              <a:t>加算について</a:t>
            </a:r>
          </a:p>
        </p:txBody>
      </p:sp>
    </p:spTree>
    <p:extLst>
      <p:ext uri="{BB962C8B-B14F-4D97-AF65-F5344CB8AC3E}">
        <p14:creationId xmlns:p14="http://schemas.microsoft.com/office/powerpoint/2010/main" val="2988731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5000"/>
              </a:schemeClr>
            </a:gs>
            <a:gs pos="62000">
              <a:schemeClr val="accent5">
                <a:lumMod val="50000"/>
              </a:schemeClr>
            </a:gs>
            <a:gs pos="100000">
              <a:srgbClr val="4E81C4">
                <a:alpha val="100000"/>
              </a:srgbClr>
            </a:gs>
          </a:gsLst>
          <a:lin ang="5400000" scaled="0"/>
        </a:gradFill>
        <a:effectLst/>
      </p:bgPr>
    </p:bg>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87943AE-49FA-B341-0646-A7976793BCEB}"/>
              </a:ext>
            </a:extLst>
          </p:cNvPr>
          <p:cNvSpPr txBox="1"/>
          <p:nvPr/>
        </p:nvSpPr>
        <p:spPr>
          <a:xfrm>
            <a:off x="748254" y="1251950"/>
            <a:ext cx="14759492" cy="7363554"/>
          </a:xfrm>
          <a:prstGeom prst="rect">
            <a:avLst/>
          </a:prstGeom>
          <a:noFill/>
        </p:spPr>
        <p:txBody>
          <a:bodyPr wrap="square">
            <a:spAutoFit/>
          </a:bodyPr>
          <a:lstStyle/>
          <a:p>
            <a:pPr marL="285750" indent="-285750" defTabSz="914400">
              <a:lnSpc>
                <a:spcPct val="150000"/>
              </a:lnSpc>
              <a:buFont typeface="Arial" panose="020B0604020202020204" pitchFamily="34" charset="0"/>
              <a:buChar char="•"/>
            </a:pPr>
            <a:r>
              <a:rPr kumimoji="1" lang="ja-JP" altLang="ja-JP" sz="3200" b="1" dirty="0">
                <a:solidFill>
                  <a:srgbClr val="FFFFFF"/>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オンライン請求を行っております。</a:t>
            </a:r>
            <a:endParaRPr kumimoji="1" lang="ja-JP" altLang="ja-JP" sz="3200" b="1"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342900" indent="-342900" defTabSz="914400">
              <a:lnSpc>
                <a:spcPct val="150000"/>
              </a:lnSpc>
              <a:buFont typeface="Arial" panose="020B0604020202020204" pitchFamily="34" charset="0"/>
              <a:buChar char="•"/>
            </a:pPr>
            <a:r>
              <a:rPr kumimoji="1" lang="ja-JP" altLang="ja-JP" sz="3200" b="1" dirty="0">
                <a:solidFill>
                  <a:srgbClr val="FFFFFF"/>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電子資格確認を利用して取得した診療情報を、診察室で閲覧又は活用できる体制を有しております。</a:t>
            </a:r>
            <a:endParaRPr kumimoji="1" lang="ja-JP" altLang="ja-JP" sz="3200" b="1"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342900" indent="-342900" defTabSz="914400">
              <a:lnSpc>
                <a:spcPct val="150000"/>
              </a:lnSpc>
              <a:buFont typeface="Arial" panose="020B0604020202020204" pitchFamily="34" charset="0"/>
              <a:buChar char="•"/>
            </a:pPr>
            <a:r>
              <a:rPr kumimoji="1" lang="ja-JP" altLang="ja-JP" sz="3200" b="1" dirty="0">
                <a:solidFill>
                  <a:srgbClr val="FFFFFF"/>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電子処方箋を発行する体制を本年秋頃から開始予定です。　</a:t>
            </a:r>
            <a:endParaRPr kumimoji="1" lang="en-US" altLang="ja-JP" sz="3200" b="1"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342900" indent="-342900" defTabSz="914400">
              <a:lnSpc>
                <a:spcPct val="150000"/>
              </a:lnSpc>
              <a:buFont typeface="Arial" panose="020B0604020202020204" pitchFamily="34" charset="0"/>
              <a:buChar char="•"/>
            </a:pPr>
            <a:r>
              <a:rPr kumimoji="1" lang="ja-JP" altLang="ja-JP" sz="3200" b="1" dirty="0">
                <a:solidFill>
                  <a:srgbClr val="FFFFFF"/>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電子カルテ情報共有サービスを活用できる体制については当該サービスの</a:t>
            </a:r>
            <a:r>
              <a:rPr kumimoji="1" lang="ja-JP" altLang="en-US" sz="3200" b="1" dirty="0">
                <a:solidFill>
                  <a:srgbClr val="FFFFFF"/>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　</a:t>
            </a:r>
            <a:r>
              <a:rPr kumimoji="1" lang="ja-JP" altLang="ja-JP" sz="3200" b="1" dirty="0">
                <a:solidFill>
                  <a:srgbClr val="FFFFFF"/>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対応待ちです。　</a:t>
            </a:r>
            <a:endParaRPr kumimoji="1" lang="en-US" altLang="ja-JP" sz="3200" b="1"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342900" indent="-342900" defTabSz="914400">
              <a:lnSpc>
                <a:spcPct val="150000"/>
              </a:lnSpc>
              <a:buFont typeface="Arial" panose="020B0604020202020204" pitchFamily="34" charset="0"/>
              <a:buChar char="•"/>
            </a:pPr>
            <a:r>
              <a:rPr kumimoji="1" lang="ja-JP" altLang="ja-JP" sz="3200" b="1" dirty="0">
                <a:solidFill>
                  <a:srgbClr val="FFFFFF"/>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マイナンバーカードの健康保険証利用の使用について、お声掛け・ポスター掲示行っています。</a:t>
            </a:r>
            <a:endParaRPr kumimoji="1" lang="en-US" altLang="ja-JP" sz="3200" b="1"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342900" indent="-342900" defTabSz="914400">
              <a:lnSpc>
                <a:spcPct val="150000"/>
              </a:lnSpc>
              <a:buFont typeface="Arial" panose="020B0604020202020204" pitchFamily="34" charset="0"/>
              <a:buChar char="•"/>
            </a:pPr>
            <a:r>
              <a:rPr kumimoji="1" lang="ja-JP" altLang="ja-JP" sz="3200" b="1" dirty="0">
                <a:solidFill>
                  <a:srgbClr val="FFFFFF"/>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質の高い診療を実施するための十分な情報を取得し、及び活用して医療の</a:t>
            </a:r>
            <a:r>
              <a:rPr kumimoji="1" lang="ja-JP" altLang="en-US" sz="3200" b="1" dirty="0">
                <a:solidFill>
                  <a:srgbClr val="FFFFFF"/>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　</a:t>
            </a:r>
            <a:r>
              <a:rPr kumimoji="1" lang="ja-JP" altLang="ja-JP" sz="3200" b="1" dirty="0">
                <a:solidFill>
                  <a:srgbClr val="FFFFFF"/>
                </a:solidFill>
                <a:latin typeface="ＭＳ Ｐゴシック" panose="020B0600070205080204" pitchFamily="50" charset="-128"/>
                <a:ea typeface="HG丸ｺﾞｼｯｸM-PRO" panose="020F0600000000000000" pitchFamily="50" charset="-128"/>
                <a:cs typeface="ＭＳ Ｐゴシック" panose="020B0600070205080204" pitchFamily="50" charset="-128"/>
              </a:rPr>
              <a:t>提供に努めています。</a:t>
            </a:r>
            <a:endParaRPr kumimoji="1" lang="ja-JP" altLang="ja-JP" sz="3200" b="1" dirty="0">
              <a:solidFill>
                <a:srgbClr val="FFFFFF"/>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52DE7201-6949-F690-6BCE-52F32C1DAAC0}"/>
              </a:ext>
            </a:extLst>
          </p:cNvPr>
          <p:cNvSpPr txBox="1"/>
          <p:nvPr/>
        </p:nvSpPr>
        <p:spPr>
          <a:xfrm>
            <a:off x="3188245" y="119739"/>
            <a:ext cx="9965555" cy="830997"/>
          </a:xfrm>
          <a:prstGeom prst="rect">
            <a:avLst/>
          </a:prstGeom>
          <a:noFill/>
        </p:spPr>
        <p:txBody>
          <a:bodyPr wrap="square">
            <a:spAutoFit/>
          </a:bodyPr>
          <a:lstStyle/>
          <a:p>
            <a:pPr defTabSz="914400"/>
            <a:r>
              <a:rPr kumimoji="1" lang="ja-JP" altLang="ja-JP" sz="4800" b="1" dirty="0">
                <a:solidFill>
                  <a:srgbClr val="FFFF00"/>
                </a:solidFill>
                <a:latin typeface="ＭＳ Ｐゴシック"/>
                <a:ea typeface="ＭＳ Ｐゴシック"/>
                <a:cs typeface="ＭＳ Ｐゴシック" panose="020B0600070205080204" pitchFamily="50" charset="-128"/>
              </a:rPr>
              <a:t>在宅医療</a:t>
            </a:r>
            <a:r>
              <a:rPr kumimoji="1" lang="en-US" altLang="ja-JP" sz="4800" b="1" dirty="0">
                <a:solidFill>
                  <a:srgbClr val="FFFF00"/>
                </a:solidFill>
                <a:latin typeface="ＭＳ Ｐゴシック"/>
                <a:ea typeface="ＭＳ Ｐゴシック"/>
                <a:cs typeface="ＭＳ Ｐゴシック" panose="020B0600070205080204" pitchFamily="50" charset="-128"/>
              </a:rPr>
              <a:t>DX</a:t>
            </a:r>
            <a:r>
              <a:rPr kumimoji="1" lang="ja-JP" altLang="ja-JP" sz="4800" b="1" dirty="0">
                <a:solidFill>
                  <a:srgbClr val="FFFF00"/>
                </a:solidFill>
                <a:latin typeface="ＭＳ Ｐゴシック"/>
                <a:ea typeface="ＭＳ Ｐゴシック"/>
                <a:cs typeface="ＭＳ Ｐゴシック" panose="020B0600070205080204" pitchFamily="50" charset="-128"/>
              </a:rPr>
              <a:t>情報活用加算について</a:t>
            </a:r>
          </a:p>
        </p:txBody>
      </p:sp>
    </p:spTree>
    <p:extLst>
      <p:ext uri="{BB962C8B-B14F-4D97-AF65-F5344CB8AC3E}">
        <p14:creationId xmlns:p14="http://schemas.microsoft.com/office/powerpoint/2010/main" val="1556502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5000"/>
              </a:schemeClr>
            </a:gs>
            <a:gs pos="62000">
              <a:schemeClr val="accent5">
                <a:lumMod val="50000"/>
              </a:schemeClr>
            </a:gs>
            <a:gs pos="100000">
              <a:srgbClr val="4E81C4">
                <a:alpha val="100000"/>
              </a:srgbClr>
            </a:gs>
          </a:gsLst>
          <a:lin ang="5400000" scaled="0"/>
        </a:gradFill>
        <a:effectLst/>
      </p:bgPr>
    </p:bg>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F937C80-FCCD-8D87-A4F5-ED64C5F3B42B}"/>
              </a:ext>
            </a:extLst>
          </p:cNvPr>
          <p:cNvSpPr txBox="1"/>
          <p:nvPr/>
        </p:nvSpPr>
        <p:spPr>
          <a:xfrm>
            <a:off x="734595" y="1409128"/>
            <a:ext cx="14786810" cy="7894469"/>
          </a:xfrm>
          <a:prstGeom prst="rect">
            <a:avLst/>
          </a:prstGeom>
          <a:noFill/>
        </p:spPr>
        <p:txBody>
          <a:bodyPr wrap="square">
            <a:spAutoFit/>
          </a:bodyPr>
          <a:lstStyle/>
          <a:p>
            <a:pPr algn="just" defTabSz="914400">
              <a:lnSpc>
                <a:spcPts val="3000"/>
              </a:lnSpc>
            </a:pPr>
            <a:r>
              <a:rPr kumimoji="1" lang="ja-JP" altLang="en-US" sz="3200" kern="100" dirty="0">
                <a:solidFill>
                  <a:schemeClr val="bg1"/>
                </a:solidFill>
                <a:latin typeface="ＭＳ Ｐゴシック"/>
                <a:ea typeface="ＭＳ Ｐゴシック"/>
                <a:cs typeface="Times New Roman" panose="02020603050405020304" pitchFamily="18" charset="0"/>
              </a:rPr>
              <a:t>★</a:t>
            </a:r>
            <a:r>
              <a:rPr kumimoji="1" lang="ja-JP" altLang="ja-JP" sz="3200" kern="100" dirty="0">
                <a:solidFill>
                  <a:srgbClr val="A5FCDE"/>
                </a:solidFill>
                <a:latin typeface="ＭＳ Ｐゴシック"/>
                <a:ea typeface="ＭＳ Ｐゴシック"/>
                <a:cs typeface="Times New Roman" panose="02020603050405020304" pitchFamily="18" charset="0"/>
              </a:rPr>
              <a:t>高血圧症</a:t>
            </a:r>
            <a:r>
              <a:rPr kumimoji="1" lang="ja-JP" altLang="ja-JP" sz="3200" kern="100" dirty="0">
                <a:solidFill>
                  <a:srgbClr val="FFFFFF"/>
                </a:solidFill>
                <a:latin typeface="ＭＳ Ｐゴシック"/>
                <a:ea typeface="ＭＳ Ｐゴシック"/>
                <a:cs typeface="Times New Roman" panose="02020603050405020304" pitchFamily="18" charset="0"/>
              </a:rPr>
              <a:t>、</a:t>
            </a:r>
            <a:r>
              <a:rPr kumimoji="1" lang="ja-JP" altLang="ja-JP" sz="3200" kern="100" dirty="0">
                <a:solidFill>
                  <a:srgbClr val="A5FCDE"/>
                </a:solidFill>
                <a:latin typeface="ＭＳ Ｐゴシック"/>
                <a:ea typeface="ＭＳ Ｐゴシック"/>
                <a:cs typeface="Times New Roman" panose="02020603050405020304" pitchFamily="18" charset="0"/>
              </a:rPr>
              <a:t>脂質異常症</a:t>
            </a:r>
            <a:r>
              <a:rPr kumimoji="1" lang="ja-JP" altLang="ja-JP" sz="3200" kern="100" dirty="0">
                <a:solidFill>
                  <a:srgbClr val="FFFFFF"/>
                </a:solidFill>
                <a:latin typeface="ＭＳ Ｐゴシック"/>
                <a:ea typeface="ＭＳ Ｐゴシック"/>
                <a:cs typeface="Times New Roman" panose="02020603050405020304" pitchFamily="18" charset="0"/>
              </a:rPr>
              <a:t>、</a:t>
            </a:r>
            <a:r>
              <a:rPr kumimoji="1" lang="ja-JP" altLang="ja-JP" sz="3200" kern="100" dirty="0">
                <a:solidFill>
                  <a:srgbClr val="A5FCDE"/>
                </a:solidFill>
                <a:latin typeface="ＭＳ Ｐゴシック"/>
                <a:ea typeface="ＭＳ Ｐゴシック"/>
                <a:cs typeface="Times New Roman" panose="02020603050405020304" pitchFamily="18" charset="0"/>
              </a:rPr>
              <a:t>糖尿病</a:t>
            </a:r>
            <a:r>
              <a:rPr kumimoji="1" lang="ja-JP" altLang="ja-JP" sz="3200" kern="100" dirty="0">
                <a:solidFill>
                  <a:srgbClr val="FFFFFF"/>
                </a:solidFill>
                <a:latin typeface="ＭＳ Ｐゴシック"/>
                <a:ea typeface="ＭＳ Ｐゴシック"/>
                <a:cs typeface="Times New Roman" panose="02020603050405020304" pitchFamily="18" charset="0"/>
              </a:rPr>
              <a:t>に関して、療養指導に同意した方が対象です。</a:t>
            </a:r>
            <a:endParaRPr kumimoji="1" lang="en-US" altLang="ja-JP" sz="3200" kern="100" dirty="0">
              <a:solidFill>
                <a:srgbClr val="FFFFFF"/>
              </a:solidFill>
              <a:latin typeface="ＭＳ Ｐゴシック"/>
              <a:ea typeface="ＭＳ Ｐゴシック"/>
              <a:cs typeface="Times New Roman" panose="02020603050405020304" pitchFamily="18" charset="0"/>
            </a:endParaRPr>
          </a:p>
          <a:p>
            <a:pPr algn="just" defTabSz="914400">
              <a:lnSpc>
                <a:spcPts val="3000"/>
              </a:lnSpc>
            </a:pPr>
            <a:endParaRPr kumimoji="1" lang="ja-JP" altLang="ja-JP" sz="3200" kern="100" dirty="0">
              <a:solidFill>
                <a:srgbClr val="FFFFFF"/>
              </a:solidFill>
              <a:latin typeface="ＭＳ Ｐゴシック"/>
              <a:ea typeface="ＭＳ Ｐゴシック"/>
              <a:cs typeface="Times New Roman" panose="02020603050405020304" pitchFamily="18" charset="0"/>
            </a:endParaRPr>
          </a:p>
          <a:p>
            <a:pPr algn="just" defTabSz="914400">
              <a:lnSpc>
                <a:spcPct val="150000"/>
              </a:lnSpc>
            </a:pPr>
            <a:r>
              <a:rPr kumimoji="1" lang="ja-JP" altLang="en-US" sz="3200" kern="100" dirty="0">
                <a:solidFill>
                  <a:srgbClr val="FFFFFF"/>
                </a:solidFill>
                <a:latin typeface="ＭＳ Ｐゴシック"/>
                <a:ea typeface="ＭＳ Ｐゴシック"/>
                <a:cs typeface="Times New Roman" panose="02020603050405020304" pitchFamily="18" charset="0"/>
              </a:rPr>
              <a:t>　</a:t>
            </a:r>
            <a:r>
              <a:rPr kumimoji="1" lang="ja-JP" altLang="ja-JP" sz="3200" kern="100" dirty="0">
                <a:solidFill>
                  <a:srgbClr val="FFFFFF"/>
                </a:solidFill>
                <a:latin typeface="ＭＳ Ｐゴシック"/>
                <a:ea typeface="ＭＳ Ｐゴシック"/>
                <a:cs typeface="Times New Roman" panose="02020603050405020304" pitchFamily="18" charset="0"/>
              </a:rPr>
              <a:t>年々増加する生活習慣病対策の一環として、厚労省は診療報酬を改定し、これまで</a:t>
            </a:r>
            <a:r>
              <a:rPr kumimoji="1" lang="ja-JP" altLang="en-US" sz="3200" kern="100" dirty="0">
                <a:solidFill>
                  <a:srgbClr val="FFFFFF"/>
                </a:solidFill>
                <a:latin typeface="ＭＳ Ｐゴシック"/>
                <a:ea typeface="ＭＳ Ｐゴシック"/>
                <a:cs typeface="Times New Roman" panose="02020603050405020304" pitchFamily="18" charset="0"/>
              </a:rPr>
              <a:t>の</a:t>
            </a:r>
            <a:r>
              <a:rPr kumimoji="1" lang="ja-JP" altLang="ja-JP" sz="3200" kern="100" dirty="0">
                <a:solidFill>
                  <a:srgbClr val="FFFFFF"/>
                </a:solidFill>
                <a:latin typeface="ＭＳ Ｐゴシック"/>
                <a:ea typeface="ＭＳ Ｐゴシック"/>
                <a:cs typeface="Times New Roman" panose="02020603050405020304" pitchFamily="18" charset="0"/>
              </a:rPr>
              <a:t>『特定疾患管理料』</a:t>
            </a:r>
            <a:r>
              <a:rPr kumimoji="1" lang="ja-JP" altLang="en-US" sz="3200" kern="100" dirty="0">
                <a:solidFill>
                  <a:srgbClr val="FFFFFF"/>
                </a:solidFill>
                <a:latin typeface="ＭＳ Ｐゴシック"/>
                <a:ea typeface="ＭＳ Ｐゴシック"/>
                <a:cs typeface="Times New Roman" panose="02020603050405020304" pitchFamily="18" charset="0"/>
              </a:rPr>
              <a:t>から</a:t>
            </a:r>
            <a:r>
              <a:rPr kumimoji="1" lang="ja-JP" altLang="ja-JP" sz="3200" kern="100" dirty="0">
                <a:solidFill>
                  <a:srgbClr val="FFFFFF"/>
                </a:solidFill>
                <a:latin typeface="ＭＳ Ｐゴシック"/>
                <a:ea typeface="ＭＳ Ｐゴシック"/>
                <a:cs typeface="Times New Roman" panose="02020603050405020304" pitchFamily="18" charset="0"/>
              </a:rPr>
              <a:t>、個人に応じた療養計画に基づき</a:t>
            </a:r>
            <a:r>
              <a:rPr kumimoji="1" lang="ja-JP" altLang="en-US" sz="3200" kern="100" dirty="0">
                <a:solidFill>
                  <a:srgbClr val="FFFFFF"/>
                </a:solidFill>
                <a:latin typeface="ＭＳ Ｐゴシック"/>
                <a:ea typeface="ＭＳ Ｐゴシック"/>
                <a:cs typeface="Times New Roman" panose="02020603050405020304" pitchFamily="18" charset="0"/>
              </a:rPr>
              <a:t>、</a:t>
            </a:r>
            <a:r>
              <a:rPr kumimoji="1" lang="ja-JP" altLang="ja-JP" sz="3200" kern="100" dirty="0">
                <a:solidFill>
                  <a:srgbClr val="FFFFFF"/>
                </a:solidFill>
                <a:latin typeface="ＭＳ Ｐゴシック"/>
                <a:ea typeface="ＭＳ Ｐゴシック"/>
                <a:cs typeface="Times New Roman" panose="02020603050405020304" pitchFamily="18" charset="0"/>
              </a:rPr>
              <a:t>より専門的・総合的な治療管理を行う『生活習慣病管理料』へ移行するよう</a:t>
            </a:r>
            <a:r>
              <a:rPr kumimoji="1" lang="ja-JP" altLang="en-US" sz="3200" kern="100" dirty="0">
                <a:solidFill>
                  <a:srgbClr val="FFFFFF"/>
                </a:solidFill>
                <a:latin typeface="ＭＳ Ｐゴシック"/>
                <a:ea typeface="ＭＳ Ｐゴシック"/>
                <a:cs typeface="Times New Roman" panose="02020603050405020304" pitchFamily="18" charset="0"/>
              </a:rPr>
              <a:t>変更されました</a:t>
            </a:r>
            <a:r>
              <a:rPr kumimoji="1" lang="ja-JP" altLang="ja-JP" sz="3200" kern="100" dirty="0">
                <a:solidFill>
                  <a:srgbClr val="FFFFFF"/>
                </a:solidFill>
                <a:latin typeface="ＭＳ Ｐゴシック"/>
                <a:ea typeface="ＭＳ Ｐゴシック"/>
                <a:cs typeface="Times New Roman" panose="02020603050405020304" pitchFamily="18" charset="0"/>
              </a:rPr>
              <a:t>。</a:t>
            </a:r>
            <a:r>
              <a:rPr kumimoji="1" lang="ja-JP" altLang="en-US" sz="3200" kern="100" dirty="0">
                <a:solidFill>
                  <a:srgbClr val="FFFFFF"/>
                </a:solidFill>
                <a:latin typeface="ＭＳ Ｐゴシック"/>
                <a:ea typeface="ＭＳ Ｐゴシック"/>
                <a:cs typeface="Times New Roman" panose="02020603050405020304" pitchFamily="18" charset="0"/>
              </a:rPr>
              <a:t>（但し他の特定疾患も有する場合は、必ずしもこの限りではありません。）</a:t>
            </a:r>
            <a:endParaRPr kumimoji="1" lang="ja-JP" altLang="ja-JP" sz="3200" kern="100" dirty="0">
              <a:solidFill>
                <a:srgbClr val="FFFFFF"/>
              </a:solidFill>
              <a:latin typeface="ＭＳ Ｐゴシック"/>
              <a:ea typeface="ＭＳ Ｐゴシック"/>
              <a:cs typeface="Times New Roman" panose="02020603050405020304" pitchFamily="18" charset="0"/>
            </a:endParaRPr>
          </a:p>
          <a:p>
            <a:pPr algn="just" defTabSz="914400">
              <a:lnSpc>
                <a:spcPct val="150000"/>
              </a:lnSpc>
            </a:pPr>
            <a:r>
              <a:rPr kumimoji="1" lang="ja-JP" altLang="en-US" sz="3200" kern="100" dirty="0">
                <a:solidFill>
                  <a:srgbClr val="FFFFFF"/>
                </a:solidFill>
                <a:latin typeface="ＭＳ Ｐゴシック"/>
                <a:ea typeface="ＭＳ Ｐゴシック"/>
                <a:cs typeface="Times New Roman" panose="02020603050405020304" pitchFamily="18" charset="0"/>
              </a:rPr>
              <a:t>　</a:t>
            </a:r>
            <a:r>
              <a:rPr kumimoji="1" lang="ja-JP" altLang="ja-JP" sz="3200" kern="100" dirty="0">
                <a:solidFill>
                  <a:srgbClr val="FFFFFF"/>
                </a:solidFill>
                <a:latin typeface="ＭＳ Ｐゴシック"/>
                <a:ea typeface="ＭＳ Ｐゴシック"/>
                <a:cs typeface="Times New Roman" panose="02020603050405020304" pitchFamily="18" charset="0"/>
              </a:rPr>
              <a:t>この度の改定によって、患者様には</a:t>
            </a:r>
            <a:r>
              <a:rPr kumimoji="1" lang="ja-JP" altLang="ja-JP" sz="3200" u="sng" kern="100" dirty="0">
                <a:solidFill>
                  <a:srgbClr val="FFFFFF"/>
                </a:solidFill>
                <a:latin typeface="ＭＳ Ｐゴシック"/>
                <a:ea typeface="ＭＳ Ｐゴシック"/>
                <a:cs typeface="Times New Roman" panose="02020603050405020304" pitchFamily="18" charset="0"/>
              </a:rPr>
              <a:t>個々に応じた目標設定、血圧や体重、食事、運動に関する具体的な指導内容、検査結果を記載した</a:t>
            </a:r>
            <a:r>
              <a:rPr kumimoji="1" lang="ja-JP" altLang="ja-JP" sz="3200" u="sng" kern="100" dirty="0">
                <a:solidFill>
                  <a:srgbClr val="FFFF00"/>
                </a:solidFill>
                <a:latin typeface="ＭＳ Ｐゴシック"/>
                <a:ea typeface="ＭＳ Ｐゴシック"/>
                <a:cs typeface="Times New Roman" panose="02020603050405020304" pitchFamily="18" charset="0"/>
              </a:rPr>
              <a:t>『療養計画書</a:t>
            </a:r>
            <a:r>
              <a:rPr kumimoji="1" lang="ja-JP" altLang="ja-JP" sz="3200" u="sng" kern="100" dirty="0">
                <a:solidFill>
                  <a:srgbClr val="FFFFFF"/>
                </a:solidFill>
                <a:latin typeface="ＭＳ Ｐゴシック"/>
                <a:ea typeface="ＭＳ Ｐゴシック"/>
                <a:cs typeface="Times New Roman" panose="02020603050405020304" pitchFamily="18" charset="0"/>
              </a:rPr>
              <a:t>』</a:t>
            </a:r>
            <a:r>
              <a:rPr kumimoji="1" lang="ja-JP" altLang="ja-JP" sz="3200" kern="100" dirty="0">
                <a:solidFill>
                  <a:srgbClr val="FFFFFF"/>
                </a:solidFill>
                <a:latin typeface="ＭＳ Ｐゴシック"/>
                <a:ea typeface="ＭＳ Ｐゴシック"/>
                <a:cs typeface="Times New Roman" panose="02020603050405020304" pitchFamily="18" charset="0"/>
              </a:rPr>
              <a:t>へ初回だけ署名（サイン）を頂く必要がありますので、どうかご協力のほどよろしくお願いします。</a:t>
            </a:r>
            <a:endParaRPr kumimoji="1" lang="en-US" altLang="ja-JP" sz="3200" kern="100" dirty="0">
              <a:solidFill>
                <a:srgbClr val="FFFFFF"/>
              </a:solidFill>
              <a:latin typeface="ＭＳ Ｐゴシック"/>
              <a:ea typeface="ＭＳ Ｐゴシック"/>
              <a:cs typeface="Times New Roman" panose="02020603050405020304" pitchFamily="18" charset="0"/>
            </a:endParaRPr>
          </a:p>
          <a:p>
            <a:pPr algn="just" defTabSz="914400">
              <a:lnSpc>
                <a:spcPct val="150000"/>
              </a:lnSpc>
            </a:pPr>
            <a:r>
              <a:rPr kumimoji="1" lang="ja-JP" altLang="en-US" sz="3200" kern="100" dirty="0">
                <a:solidFill>
                  <a:srgbClr val="FFFFFF"/>
                </a:solidFill>
                <a:latin typeface="ＭＳ Ｐゴシック"/>
                <a:ea typeface="ＭＳ Ｐゴシック"/>
                <a:cs typeface="Times New Roman" panose="02020603050405020304" pitchFamily="18" charset="0"/>
              </a:rPr>
              <a:t>　</a:t>
            </a:r>
            <a:r>
              <a:rPr kumimoji="1" lang="ja-JP" altLang="ja-JP" sz="3200" kern="100" dirty="0">
                <a:solidFill>
                  <a:srgbClr val="FFFFFF"/>
                </a:solidFill>
                <a:latin typeface="ＭＳ Ｐゴシック"/>
                <a:ea typeface="ＭＳ Ｐゴシック"/>
                <a:cs typeface="Times New Roman" panose="02020603050405020304" pitchFamily="18" charset="0"/>
              </a:rPr>
              <a:t>患者様の状態に応じ、</a:t>
            </a:r>
            <a:r>
              <a:rPr kumimoji="1" lang="ja-JP" altLang="ja-JP" sz="3200" u="sng" kern="100" dirty="0">
                <a:solidFill>
                  <a:srgbClr val="FFFFFF"/>
                </a:solidFill>
                <a:latin typeface="ＭＳ Ｐゴシック"/>
                <a:ea typeface="ＭＳ Ｐゴシック"/>
                <a:cs typeface="Times New Roman" panose="02020603050405020304" pitchFamily="18" charset="0"/>
              </a:rPr>
              <a:t>医師の判断のもと</a:t>
            </a:r>
            <a:r>
              <a:rPr kumimoji="1" lang="ja-JP" altLang="ja-JP" sz="3200" kern="100" dirty="0">
                <a:solidFill>
                  <a:srgbClr val="FFFFFF"/>
                </a:solidFill>
                <a:latin typeface="ＭＳ Ｐゴシック"/>
                <a:ea typeface="ＭＳ Ｐゴシック"/>
                <a:cs typeface="Times New Roman" panose="02020603050405020304" pitchFamily="18" charset="0"/>
              </a:rPr>
              <a:t>、リフィル処方や２８日以上の長期の投薬を行う場合がございます。</a:t>
            </a:r>
          </a:p>
          <a:p>
            <a:pPr algn="just" defTabSz="914400">
              <a:lnSpc>
                <a:spcPts val="3000"/>
              </a:lnSpc>
            </a:pPr>
            <a:r>
              <a:rPr kumimoji="1" lang="en-US" altLang="ja-JP" sz="3200" kern="100" dirty="0">
                <a:solidFill>
                  <a:srgbClr val="FFFFFF"/>
                </a:solidFill>
                <a:latin typeface="ＭＳ Ｐゴシック"/>
                <a:ea typeface="ＭＳ Ｐゴシック"/>
                <a:cs typeface="Times New Roman" panose="02020603050405020304" pitchFamily="18" charset="0"/>
              </a:rPr>
              <a:t> </a:t>
            </a:r>
            <a:endParaRPr kumimoji="1" lang="ja-JP" altLang="ja-JP" sz="3200" kern="100" dirty="0">
              <a:solidFill>
                <a:srgbClr val="FFFFFF"/>
              </a:solidFill>
              <a:latin typeface="ＭＳ Ｐゴシック"/>
              <a:ea typeface="ＭＳ Ｐゴシック"/>
              <a:cs typeface="Times New Roman" panose="02020603050405020304" pitchFamily="18" charset="0"/>
            </a:endParaRPr>
          </a:p>
        </p:txBody>
      </p:sp>
      <p:sp>
        <p:nvSpPr>
          <p:cNvPr id="5" name="テキスト ボックス 4">
            <a:extLst>
              <a:ext uri="{FF2B5EF4-FFF2-40B4-BE49-F238E27FC236}">
                <a16:creationId xmlns:a16="http://schemas.microsoft.com/office/drawing/2014/main" id="{6D224C16-D9B3-F25F-8E0A-AC10ED76BC85}"/>
              </a:ext>
            </a:extLst>
          </p:cNvPr>
          <p:cNvSpPr txBox="1"/>
          <p:nvPr/>
        </p:nvSpPr>
        <p:spPr>
          <a:xfrm>
            <a:off x="3152276" y="248739"/>
            <a:ext cx="9623160" cy="830997"/>
          </a:xfrm>
          <a:prstGeom prst="rect">
            <a:avLst/>
          </a:prstGeom>
          <a:noFill/>
        </p:spPr>
        <p:txBody>
          <a:bodyPr wrap="square">
            <a:spAutoFit/>
          </a:bodyPr>
          <a:lstStyle/>
          <a:p>
            <a:pPr algn="ctr" defTabSz="914400"/>
            <a:r>
              <a:rPr kumimoji="1" lang="ja-JP" altLang="ja-JP" sz="4800" kern="100" dirty="0">
                <a:solidFill>
                  <a:srgbClr val="FFFF00"/>
                </a:solidFill>
                <a:latin typeface="游明朝" panose="02020400000000000000" pitchFamily="18" charset="-128"/>
                <a:ea typeface="HG丸ｺﾞｼｯｸM-PRO" panose="020F0600000000000000" pitchFamily="50" charset="-128"/>
                <a:cs typeface="Times New Roman" panose="02020603050405020304" pitchFamily="18" charset="0"/>
              </a:rPr>
              <a:t>生活習慣病管理料について</a:t>
            </a:r>
            <a:endParaRPr kumimoji="1" lang="ja-JP" altLang="ja-JP" sz="4800" kern="100" dirty="0">
              <a:solidFill>
                <a:srgbClr val="FFFF00"/>
              </a:solidFill>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4738458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標準デザイン">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7F7FF"/>
        </a:lt1>
        <a:dk2>
          <a:srgbClr val="000000"/>
        </a:dk2>
        <a:lt2>
          <a:srgbClr val="808080"/>
        </a:lt2>
        <a:accent1>
          <a:srgbClr val="7DB6EF"/>
        </a:accent1>
        <a:accent2>
          <a:srgbClr val="C0504D"/>
        </a:accent2>
        <a:accent3>
          <a:srgbClr val="FAFA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MS P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206</TotalTime>
  <Words>1329</Words>
  <Application>Microsoft Office PowerPoint</Application>
  <PresentationFormat>ユーザー設定</PresentationFormat>
  <Paragraphs>82</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10</vt:i4>
      </vt:variant>
    </vt:vector>
  </HeadingPairs>
  <TitlesOfParts>
    <vt:vector size="18" baseType="lpstr">
      <vt:lpstr>ＭＳ Ｐゴシック</vt:lpstr>
      <vt:lpstr>游明朝</vt:lpstr>
      <vt:lpstr>Arial</vt:lpstr>
      <vt:lpstr>Calibri</vt:lpstr>
      <vt:lpstr>Calibri Light</vt:lpstr>
      <vt:lpstr>Times New Roman</vt:lpstr>
      <vt:lpstr>Office テーマ</vt:lpstr>
      <vt:lpstr>標準デザイン</vt:lpstr>
      <vt:lpstr>保険指定医療機関  当院は保険医療機関の指定を受けています。</vt:lpstr>
      <vt:lpstr>PowerPoint プレゼンテーション</vt:lpstr>
      <vt:lpstr>  当院では、後発医薬品の使用促進を図るとともに、医薬品の安定供給に向けた 取り組みなどを実施しています。 現在、一部の医薬品について十分な供給が難しい状況が続いています。  　当院では、後発医薬品のある医薬品について、特定の医薬品名を指定するのではなく、薬剤の成分をもとにした一般名処方（一般的な名称により処方箋を発行すること※）を行う場合があります。一般名処方によって特定の医薬品の供給が不足した場合であっても、患者さんに必要な医薬品が提供しやすくなります。   一般名処方について、ご不明な点などがありましたら当院職員までご相談ください。 ご理解ご協力のほどよろしくお願いいたします。  ※一般名処方とは お薬の「商品名」ではなく、「有効成分」を処方せんに記載することです。そうすることで供給不足のお薬であっても有効成分が同じ複数のお薬が選択でき、患者様に必要なお薬が提供しやすくなります。</vt:lpstr>
      <vt:lpstr>当院では、かかりつけ医として病気の治療以外にも、様々な健康相談、予防接種に 係る相談に応じております。 当院医師は、介護支援専門員（ケアマネージャー）の資格を有しており、介護保険の 相談に応じております。介護支援専門員及び相談支援専門員からの相談に適切に 対応することが可能です。主治医意見書の作成も対応しております。</vt:lpstr>
      <vt:lpstr>　当院はかかりつけ医として次のような取り組みを行っています。  ○他の医療機関の受診状況や投薬の処方内容を 把握した上で服薬管理を行います。 〇健康診断の結果に関する相談、健康管理に関する相談に 応じます。  ○検査の結果によっては、さらに精密な検査が必要となる 場合があります。 　対応困難な場合は、専門の医師、専門 の病院へ紹介させていただきます。  ○介護・保健・福祉サービスに関する相談に応じます。  ○夜間・休日など緊急時の対応方法ついて 情報提供いたします。</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保険指定医療機関  当院は保険医療機関の指定を受けています。</dc:title>
  <dc:creator>user</dc:creator>
  <cp:lastModifiedBy>Takashi Sasaki</cp:lastModifiedBy>
  <cp:revision>5</cp:revision>
  <dcterms:created xsi:type="dcterms:W3CDTF">2024-05-28T16:36:00Z</dcterms:created>
  <dcterms:modified xsi:type="dcterms:W3CDTF">2024-05-31T14:49:25Z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1041-11.8.2.8498</vt:lpwstr>
  </property>
</Properties>
</file>